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5"/>
  </p:sldMasterIdLst>
  <p:notesMasterIdLst>
    <p:notesMasterId r:id="rId28"/>
  </p:notesMasterIdLst>
  <p:sldIdLst>
    <p:sldId id="278" r:id="rId6"/>
    <p:sldId id="280" r:id="rId7"/>
    <p:sldId id="256" r:id="rId8"/>
    <p:sldId id="257" r:id="rId9"/>
    <p:sldId id="260" r:id="rId10"/>
    <p:sldId id="261" r:id="rId11"/>
    <p:sldId id="276" r:id="rId12"/>
    <p:sldId id="268" r:id="rId13"/>
    <p:sldId id="269" r:id="rId14"/>
    <p:sldId id="270" r:id="rId15"/>
    <p:sldId id="265" r:id="rId16"/>
    <p:sldId id="277" r:id="rId17"/>
    <p:sldId id="272" r:id="rId18"/>
    <p:sldId id="271" r:id="rId19"/>
    <p:sldId id="266" r:id="rId20"/>
    <p:sldId id="274" r:id="rId21"/>
    <p:sldId id="267" r:id="rId22"/>
    <p:sldId id="275" r:id="rId23"/>
    <p:sldId id="279" r:id="rId24"/>
    <p:sldId id="273" r:id="rId25"/>
    <p:sldId id="263" r:id="rId26"/>
    <p:sldId id="264" r:id="rId27"/>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9BAD50A-0672-34D0-F672-6906E86C4E91}" name="Marieke Bakema" initials="MB" userId="S::m.bakema@mboraad.nl::e6eb663c-807e-4239-9fb5-add735fde05f" providerId="AD"/>
  <p188:author id="{83C1EC75-D4C0-CB92-F127-8D43CC25C690}" name="Annet Hermans" initials="AH" userId="S::a.hermans@mboraad.nl::315960d3-57b3-456a-9995-b6453fab039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97F32B-C3BC-A772-11B0-5024FF5A20DA}" v="42" dt="2025-12-05T10:04:20.681"/>
    <p1510:client id="{75ECB5AB-B323-4C5F-598D-6583A123D50D}" v="621" dt="2025-12-05T11:00:58.325"/>
    <p1510:client id="{CAF72F21-B2E1-1B8B-586E-7EFE8DAB7F48}" v="3" dt="2025-12-05T12:36:35.037"/>
    <p1510:client id="{E73586F4-48AE-4467-A482-05933CF3DE22}" v="1" dt="2025-12-05T11:07:00.746"/>
    <p1510:client id="{FAD45FF5-07E6-E152-DA15-E1C6CF872FE3}" v="15" dt="2025-12-05T11:25:24.231"/>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viewProps" Target="viewProps.xml"/><Relationship Id="rId35" Type="http://schemas.microsoft.com/office/2018/10/relationships/authors" Target="authors.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eke Bakema" userId="S::m.bakema@mboraad.nl::e6eb663c-807e-4239-9fb5-add735fde05f" providerId="AD" clId="Web-{CAF72F21-B2E1-1B8B-586E-7EFE8DAB7F48}"/>
    <pc:docChg chg="modSld sldOrd">
      <pc:chgData name="Marieke Bakema" userId="S::m.bakema@mboraad.nl::e6eb663c-807e-4239-9fb5-add735fde05f" providerId="AD" clId="Web-{CAF72F21-B2E1-1B8B-586E-7EFE8DAB7F48}" dt="2025-12-05T12:36:35.037" v="2"/>
      <pc:docMkLst>
        <pc:docMk/>
      </pc:docMkLst>
      <pc:sldChg chg="mod ord modShow">
        <pc:chgData name="Marieke Bakema" userId="S::m.bakema@mboraad.nl::e6eb663c-807e-4239-9fb5-add735fde05f" providerId="AD" clId="Web-{CAF72F21-B2E1-1B8B-586E-7EFE8DAB7F48}" dt="2025-12-05T12:36:35.037" v="2"/>
        <pc:sldMkLst>
          <pc:docMk/>
          <pc:sldMk cId="3654059895" sldId="278"/>
        </pc:sldMkLst>
      </pc:sldChg>
      <pc:sldChg chg="ord">
        <pc:chgData name="Marieke Bakema" userId="S::m.bakema@mboraad.nl::e6eb663c-807e-4239-9fb5-add735fde05f" providerId="AD" clId="Web-{CAF72F21-B2E1-1B8B-586E-7EFE8DAB7F48}" dt="2025-12-05T12:36:31.522" v="1"/>
        <pc:sldMkLst>
          <pc:docMk/>
          <pc:sldMk cId="3538928498" sldId="280"/>
        </pc:sldMkLst>
      </pc:sldChg>
    </pc:docChg>
  </pc:docChgLst>
  <pc:docChgLst>
    <pc:chgData name="Marieke Bakema" userId="S::m.bakema@mboraad.nl::e6eb663c-807e-4239-9fb5-add735fde05f" providerId="AD" clId="Web-{FAD45FF5-07E6-E152-DA15-E1C6CF872FE3}"/>
    <pc:docChg chg="modSld">
      <pc:chgData name="Marieke Bakema" userId="S::m.bakema@mboraad.nl::e6eb663c-807e-4239-9fb5-add735fde05f" providerId="AD" clId="Web-{FAD45FF5-07E6-E152-DA15-E1C6CF872FE3}" dt="2025-12-05T11:25:24.231" v="14" actId="20577"/>
      <pc:docMkLst>
        <pc:docMk/>
      </pc:docMkLst>
      <pc:sldChg chg="modSp">
        <pc:chgData name="Marieke Bakema" userId="S::m.bakema@mboraad.nl::e6eb663c-807e-4239-9fb5-add735fde05f" providerId="AD" clId="Web-{FAD45FF5-07E6-E152-DA15-E1C6CF872FE3}" dt="2025-12-05T11:25:24.231" v="14" actId="20577"/>
        <pc:sldMkLst>
          <pc:docMk/>
          <pc:sldMk cId="1742365093" sldId="260"/>
        </pc:sldMkLst>
        <pc:spChg chg="mod">
          <ac:chgData name="Marieke Bakema" userId="S::m.bakema@mboraad.nl::e6eb663c-807e-4239-9fb5-add735fde05f" providerId="AD" clId="Web-{FAD45FF5-07E6-E152-DA15-E1C6CF872FE3}" dt="2025-12-05T11:25:24.231" v="14" actId="20577"/>
          <ac:spMkLst>
            <pc:docMk/>
            <pc:sldMk cId="1742365093" sldId="260"/>
            <ac:spMk id="3" creationId="{DA6A0715-2EC7-BEA1-9E83-AA877BD60738}"/>
          </ac:spMkLst>
        </pc:spChg>
      </pc:sldChg>
    </pc:docChg>
  </pc:docChgLst>
  <pc:docChgLst>
    <pc:chgData name="Marieke Bakema" userId="S::m.bakema@mboraad.nl::e6eb663c-807e-4239-9fb5-add735fde05f" providerId="AD" clId="Web-{75ECB5AB-B323-4C5F-598D-6583A123D50D}"/>
    <pc:docChg chg="addSld modSld">
      <pc:chgData name="Marieke Bakema" userId="S::m.bakema@mboraad.nl::e6eb663c-807e-4239-9fb5-add735fde05f" providerId="AD" clId="Web-{75ECB5AB-B323-4C5F-598D-6583A123D50D}" dt="2025-12-05T11:00:58.325" v="621" actId="20577"/>
      <pc:docMkLst>
        <pc:docMk/>
      </pc:docMkLst>
      <pc:sldChg chg="addSp delSp modSp">
        <pc:chgData name="Marieke Bakema" userId="S::m.bakema@mboraad.nl::e6eb663c-807e-4239-9fb5-add735fde05f" providerId="AD" clId="Web-{75ECB5AB-B323-4C5F-598D-6583A123D50D}" dt="2025-12-05T11:00:58.325" v="621" actId="20577"/>
        <pc:sldMkLst>
          <pc:docMk/>
          <pc:sldMk cId="3654059895" sldId="278"/>
        </pc:sldMkLst>
        <pc:spChg chg="mod">
          <ac:chgData name="Marieke Bakema" userId="S::m.bakema@mboraad.nl::e6eb663c-807e-4239-9fb5-add735fde05f" providerId="AD" clId="Web-{75ECB5AB-B323-4C5F-598D-6583A123D50D}" dt="2025-12-05T10:41:01.854" v="7" actId="1076"/>
          <ac:spMkLst>
            <pc:docMk/>
            <pc:sldMk cId="3654059895" sldId="278"/>
            <ac:spMk id="2" creationId="{951B7C6B-C490-FE63-7AC6-3FA911E156C1}"/>
          </ac:spMkLst>
        </pc:spChg>
        <pc:spChg chg="add del mod">
          <ac:chgData name="Marieke Bakema" userId="S::m.bakema@mboraad.nl::e6eb663c-807e-4239-9fb5-add735fde05f" providerId="AD" clId="Web-{75ECB5AB-B323-4C5F-598D-6583A123D50D}" dt="2025-12-05T11:00:58.325" v="621" actId="20577"/>
          <ac:spMkLst>
            <pc:docMk/>
            <pc:sldMk cId="3654059895" sldId="278"/>
            <ac:spMk id="3" creationId="{5E30E1FD-A4DE-0FB5-B364-EB4DC89D9C40}"/>
          </ac:spMkLst>
        </pc:spChg>
        <pc:spChg chg="add del mod">
          <ac:chgData name="Marieke Bakema" userId="S::m.bakema@mboraad.nl::e6eb663c-807e-4239-9fb5-add735fde05f" providerId="AD" clId="Web-{75ECB5AB-B323-4C5F-598D-6583A123D50D}" dt="2025-12-05T10:46:57.280" v="52"/>
          <ac:spMkLst>
            <pc:docMk/>
            <pc:sldMk cId="3654059895" sldId="278"/>
            <ac:spMk id="6" creationId="{00950507-9C88-57E9-AA89-59233BBB5B1A}"/>
          </ac:spMkLst>
        </pc:spChg>
      </pc:sldChg>
      <pc:sldChg chg="modSp add replId">
        <pc:chgData name="Marieke Bakema" userId="S::m.bakema@mboraad.nl::e6eb663c-807e-4239-9fb5-add735fde05f" providerId="AD" clId="Web-{75ECB5AB-B323-4C5F-598D-6583A123D50D}" dt="2025-12-05T10:58:25.041" v="594" actId="20577"/>
        <pc:sldMkLst>
          <pc:docMk/>
          <pc:sldMk cId="3538928498" sldId="280"/>
        </pc:sldMkLst>
        <pc:spChg chg="mod">
          <ac:chgData name="Marieke Bakema" userId="S::m.bakema@mboraad.nl::e6eb663c-807e-4239-9fb5-add735fde05f" providerId="AD" clId="Web-{75ECB5AB-B323-4C5F-598D-6583A123D50D}" dt="2025-12-05T10:58:25.041" v="594" actId="20577"/>
          <ac:spMkLst>
            <pc:docMk/>
            <pc:sldMk cId="3538928498" sldId="280"/>
            <ac:spMk id="2" creationId="{5C4995B5-9E6E-BC26-AB0C-B21240EEBFF3}"/>
          </ac:spMkLst>
        </pc:spChg>
        <pc:spChg chg="mod">
          <ac:chgData name="Marieke Bakema" userId="S::m.bakema@mboraad.nl::e6eb663c-807e-4239-9fb5-add735fde05f" providerId="AD" clId="Web-{75ECB5AB-B323-4C5F-598D-6583A123D50D}" dt="2025-12-05T10:58:19.728" v="593" actId="1076"/>
          <ac:spMkLst>
            <pc:docMk/>
            <pc:sldMk cId="3538928498" sldId="280"/>
            <ac:spMk id="3" creationId="{16D96558-BA48-77FC-70B3-181C390E0D4F}"/>
          </ac:spMkLst>
        </pc:spChg>
      </pc:sldChg>
    </pc:docChg>
  </pc:docChgLst>
  <pc:docChgLst>
    <pc:chgData name="Marieke Bakema" userId="e6eb663c-807e-4239-9fb5-add735fde05f" providerId="ADAL" clId="{F6A127EC-2CD0-499F-93FD-3D4C5DAC506D}"/>
    <pc:docChg chg="modSld">
      <pc:chgData name="Marieke Bakema" userId="e6eb663c-807e-4239-9fb5-add735fde05f" providerId="ADAL" clId="{F6A127EC-2CD0-499F-93FD-3D4C5DAC506D}" dt="2025-12-05T11:07:00.746" v="0" actId="729"/>
      <pc:docMkLst>
        <pc:docMk/>
      </pc:docMkLst>
      <pc:sldChg chg="mod modShow">
        <pc:chgData name="Marieke Bakema" userId="e6eb663c-807e-4239-9fb5-add735fde05f" providerId="ADAL" clId="{F6A127EC-2CD0-499F-93FD-3D4C5DAC506D}" dt="2025-12-05T11:07:00.746" v="0" actId="729"/>
        <pc:sldMkLst>
          <pc:docMk/>
          <pc:sldMk cId="3654059895" sldId="278"/>
        </pc:sldMkLst>
      </pc:sldChg>
    </pc:docChg>
  </pc:docChgLst>
  <pc:docChgLst>
    <pc:chgData name="Marieke Bakema" userId="S::m.bakema@mboraad.nl::e6eb663c-807e-4239-9fb5-add735fde05f" providerId="AD" clId="Web-{3A97F32B-C3BC-A772-11B0-5024FF5A20DA}"/>
    <pc:docChg chg="modSld">
      <pc:chgData name="Marieke Bakema" userId="S::m.bakema@mboraad.nl::e6eb663c-807e-4239-9fb5-add735fde05f" providerId="AD" clId="Web-{3A97F32B-C3BC-A772-11B0-5024FF5A20DA}" dt="2025-12-05T10:04:20.681" v="42" actId="20577"/>
      <pc:docMkLst>
        <pc:docMk/>
      </pc:docMkLst>
      <pc:sldChg chg="modSp">
        <pc:chgData name="Marieke Bakema" userId="S::m.bakema@mboraad.nl::e6eb663c-807e-4239-9fb5-add735fde05f" providerId="AD" clId="Web-{3A97F32B-C3BC-A772-11B0-5024FF5A20DA}" dt="2025-12-05T10:04:20.681" v="42" actId="20577"/>
        <pc:sldMkLst>
          <pc:docMk/>
          <pc:sldMk cId="3654059895" sldId="278"/>
        </pc:sldMkLst>
        <pc:spChg chg="mod">
          <ac:chgData name="Marieke Bakema" userId="S::m.bakema@mboraad.nl::e6eb663c-807e-4239-9fb5-add735fde05f" providerId="AD" clId="Web-{3A97F32B-C3BC-A772-11B0-5024FF5A20DA}" dt="2025-12-05T10:04:20.681" v="42" actId="20577"/>
          <ac:spMkLst>
            <pc:docMk/>
            <pc:sldMk cId="3654059895" sldId="278"/>
            <ac:spMk id="3" creationId="{5E30E1FD-A4DE-0FB5-B364-EB4DC89D9C4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F048DB-88FB-4548-9909-40004E95886A}" type="datetimeFigureOut">
              <a:rPr lang="nl-NL" smtClean="0"/>
              <a:t>5-12-2025</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854E0E-231C-4A49-B263-D125F8314FE3}" type="slidenum">
              <a:rPr lang="nl-NL" smtClean="0"/>
              <a:t>‹#›</a:t>
            </a:fld>
            <a:endParaRPr lang="nl-NL"/>
          </a:p>
        </p:txBody>
      </p:sp>
    </p:spTree>
    <p:extLst>
      <p:ext uri="{BB962C8B-B14F-4D97-AF65-F5344CB8AC3E}">
        <p14:creationId xmlns:p14="http://schemas.microsoft.com/office/powerpoint/2010/main" val="181254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00296-20C8-FC88-2DC3-CF719190B1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C0675B-092F-6EE5-6F15-0EC560FE2516}"/>
              </a:ext>
            </a:extLst>
          </p:cNvPr>
          <p:cNvSpPr>
            <a:spLocks noGrp="1" noRot="1" noChangeAspect="1"/>
          </p:cNvSpPr>
          <p:nvPr>
            <p:ph type="sldImg"/>
          </p:nvPr>
        </p:nvSpPr>
        <p:spPr/>
        <p:txBody>
          <a:bodyPr/>
          <a:lstStyle/>
          <a:p>
            <a:endParaRPr lang="nl-NL"/>
          </a:p>
        </p:txBody>
      </p:sp>
      <p:sp>
        <p:nvSpPr>
          <p:cNvPr id="3" name="Notes Placeholder 2">
            <a:extLst>
              <a:ext uri="{FF2B5EF4-FFF2-40B4-BE49-F238E27FC236}">
                <a16:creationId xmlns:a16="http://schemas.microsoft.com/office/drawing/2014/main" id="{A4C04E24-46B8-77F8-6398-65F30064EC62}"/>
              </a:ext>
            </a:extLst>
          </p:cNvPr>
          <p:cNvSpPr>
            <a:spLocks noGrp="1"/>
          </p:cNvSpPr>
          <p:nvPr>
            <p:ph type="body" idx="1"/>
          </p:nvPr>
        </p:nvSpPr>
        <p:spPr/>
        <p:txBody>
          <a:bodyPr/>
          <a:lstStyle/>
          <a:p>
            <a:endParaRPr lang="en-US">
              <a:latin typeface="Calibri"/>
              <a:ea typeface="Calibri"/>
              <a:cs typeface="Calibri"/>
            </a:endParaRPr>
          </a:p>
        </p:txBody>
      </p:sp>
      <p:sp>
        <p:nvSpPr>
          <p:cNvPr id="4" name="Slide Number Placeholder 3">
            <a:extLst>
              <a:ext uri="{FF2B5EF4-FFF2-40B4-BE49-F238E27FC236}">
                <a16:creationId xmlns:a16="http://schemas.microsoft.com/office/drawing/2014/main" id="{2B3FEDF3-96CF-C70E-322F-E7CE478F45E4}"/>
              </a:ext>
            </a:extLst>
          </p:cNvPr>
          <p:cNvSpPr>
            <a:spLocks noGrp="1"/>
          </p:cNvSpPr>
          <p:nvPr>
            <p:ph type="sldNum" sz="quarter" idx="5"/>
          </p:nvPr>
        </p:nvSpPr>
        <p:spPr/>
        <p:txBody>
          <a:bodyPr/>
          <a:lstStyle/>
          <a:p>
            <a:fld id="{DA854E0E-231C-4A49-B263-D125F8314FE3}" type="slidenum">
              <a:rPr lang="nl-NL" smtClean="0"/>
              <a:t>2</a:t>
            </a:fld>
            <a:endParaRPr lang="nl-NL"/>
          </a:p>
        </p:txBody>
      </p:sp>
    </p:spTree>
    <p:extLst>
      <p:ext uri="{BB962C8B-B14F-4D97-AF65-F5344CB8AC3E}">
        <p14:creationId xmlns:p14="http://schemas.microsoft.com/office/powerpoint/2010/main" val="1250047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324D86-EE5C-51BA-EDBD-C9AE8BCDCF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C152DC-B80C-2A41-AA90-F3FC29B5F36E}"/>
              </a:ext>
            </a:extLst>
          </p:cNvPr>
          <p:cNvSpPr>
            <a:spLocks noGrp="1" noRot="1" noChangeAspect="1"/>
          </p:cNvSpPr>
          <p:nvPr>
            <p:ph type="sldImg"/>
          </p:nvPr>
        </p:nvSpPr>
        <p:spPr/>
        <p:txBody>
          <a:bodyPr/>
          <a:lstStyle/>
          <a:p>
            <a:endParaRPr lang="nl-NL"/>
          </a:p>
        </p:txBody>
      </p:sp>
      <p:sp>
        <p:nvSpPr>
          <p:cNvPr id="3" name="Notes Placeholder 2">
            <a:extLst>
              <a:ext uri="{FF2B5EF4-FFF2-40B4-BE49-F238E27FC236}">
                <a16:creationId xmlns:a16="http://schemas.microsoft.com/office/drawing/2014/main" id="{6B68CC02-9FB2-79EF-E493-FDA2C2053646}"/>
              </a:ext>
            </a:extLst>
          </p:cNvPr>
          <p:cNvSpPr>
            <a:spLocks noGrp="1"/>
          </p:cNvSpPr>
          <p:nvPr>
            <p:ph type="body" idx="1"/>
          </p:nvPr>
        </p:nvSpPr>
        <p:spPr/>
        <p:txBody>
          <a:bodyPr/>
          <a:lstStyle/>
          <a:p>
            <a:endParaRPr lang="en-US">
              <a:latin typeface="Calibri"/>
              <a:ea typeface="Calibri"/>
              <a:cs typeface="Calibri"/>
            </a:endParaRPr>
          </a:p>
        </p:txBody>
      </p:sp>
      <p:sp>
        <p:nvSpPr>
          <p:cNvPr id="4" name="Slide Number Placeholder 3">
            <a:extLst>
              <a:ext uri="{FF2B5EF4-FFF2-40B4-BE49-F238E27FC236}">
                <a16:creationId xmlns:a16="http://schemas.microsoft.com/office/drawing/2014/main" id="{125D1B96-222D-85B4-7402-934AE3F0DE59}"/>
              </a:ext>
            </a:extLst>
          </p:cNvPr>
          <p:cNvSpPr>
            <a:spLocks noGrp="1"/>
          </p:cNvSpPr>
          <p:nvPr>
            <p:ph type="sldNum" sz="quarter" idx="5"/>
          </p:nvPr>
        </p:nvSpPr>
        <p:spPr/>
        <p:txBody>
          <a:bodyPr/>
          <a:lstStyle/>
          <a:p>
            <a:fld id="{DA854E0E-231C-4A49-B263-D125F8314FE3}" type="slidenum">
              <a:rPr lang="nl-NL" smtClean="0"/>
              <a:t>3</a:t>
            </a:fld>
            <a:endParaRPr lang="nl-NL"/>
          </a:p>
        </p:txBody>
      </p:sp>
    </p:spTree>
    <p:extLst>
      <p:ext uri="{BB962C8B-B14F-4D97-AF65-F5344CB8AC3E}">
        <p14:creationId xmlns:p14="http://schemas.microsoft.com/office/powerpoint/2010/main" val="3030976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txBody>
          <a:bodyPr/>
          <a:lstStyle/>
          <a:p>
            <a:endParaRPr lang="nl-NL"/>
          </a:p>
        </p:txBody>
      </p:sp>
      <p:sp>
        <p:nvSpPr>
          <p:cNvPr id="3" name="Tijdelijke aanduiding voor notities 2"/>
          <p:cNvSpPr>
            <a:spLocks noGrp="1"/>
          </p:cNvSpPr>
          <p:nvPr>
            <p:ph type="body" idx="1"/>
          </p:nvPr>
        </p:nvSpPr>
        <p:spPr/>
        <p:txBody>
          <a:bodyPr/>
          <a:lstStyle/>
          <a:p>
            <a:r>
              <a:rPr lang="nl-NL"/>
              <a:t>Voorbereiding voor de docent: Print de dia’s met de sectoren (dia 4 </a:t>
            </a:r>
            <a:r>
              <a:rPr lang="nl-NL" err="1"/>
              <a:t>tm</a:t>
            </a:r>
            <a:r>
              <a:rPr lang="nl-NL"/>
              <a:t> 8) uit op A3 formaat en hang deze aan de wand in de klas.</a:t>
            </a:r>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1</a:t>
            </a:fld>
            <a:endParaRPr lang="nl-NL"/>
          </a:p>
        </p:txBody>
      </p:sp>
    </p:spTree>
    <p:extLst>
      <p:ext uri="{BB962C8B-B14F-4D97-AF65-F5344CB8AC3E}">
        <p14:creationId xmlns:p14="http://schemas.microsoft.com/office/powerpoint/2010/main" val="28982242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txBody>
          <a:bodyPr/>
          <a:lstStyle/>
          <a:p>
            <a:endParaRPr lang="nl-NL"/>
          </a:p>
        </p:txBody>
      </p:sp>
      <p:sp>
        <p:nvSpPr>
          <p:cNvPr id="3" name="Tijdelijke aanduiding voor notities 2"/>
          <p:cNvSpPr>
            <a:spLocks noGrp="1"/>
          </p:cNvSpPr>
          <p:nvPr>
            <p:ph type="body" idx="1"/>
          </p:nvPr>
        </p:nvSpPr>
        <p:spPr/>
        <p:txBody>
          <a:bodyPr/>
          <a:lstStyle/>
          <a:p>
            <a:r>
              <a:rPr lang="nl-NL"/>
              <a:t>Tijdens deze les ontdekken de leerlingen dat er binnen een bepaalde sector veel verschillende beroepen zijn. Binnen de sector 'zorg en welzijn' valt bijvoorbeeld het beroep van arts maar als verpleegkundige werk je ook binnen dezelfde sector. Tijdens deze les ontdekken de leerlingen de breedte van de sectoren en welke stappen je moet zetten om die beroepen te kunnen uitoefenen. Vervolgens is er een thuisopdracht waarbij de leerlingen samen met hun ouders uitzoeken hoe dit is in het land van herkomst (in het geval van ouders met een migratieachtergrond). </a:t>
            </a:r>
          </a:p>
          <a:p>
            <a:r>
              <a:rPr lang="nl-NL"/>
              <a:t>Bij de indeling van de arbeidsmarkt in sectoren is er voor gekozen om de indeling zoals deze op vmbo t wordt gehanteerd te gebruiken. </a:t>
            </a:r>
          </a:p>
          <a:p>
            <a:endParaRPr lang="nl-NL"/>
          </a:p>
          <a:p>
            <a:r>
              <a:rPr lang="nl-NL"/>
              <a:t>Uitleg docent: Er zijn veel verschillende beroepen. Sommige beroepen lijken een beetje op elkaar. In deze beroepen werk je bij voorbeeld met hetzelfde doel of doe je ongeveer dezelfde dingen (bv de bouw of gezondheidszorg). De verzameling van beroepen die bij elkaar horen noemen we een 'sector'. In deze </a:t>
            </a:r>
            <a:r>
              <a:rPr lang="nl-NL">
                <a:solidFill>
                  <a:srgbClr val="FF0000"/>
                </a:solidFill>
              </a:rPr>
              <a:t>les </a:t>
            </a:r>
            <a:r>
              <a:rPr lang="nl-NL"/>
              <a:t>leren we welke sectoren er zijn. Je kiest 2 beroepen die je leuk of interessant vindt en gaat die verder onderzoeken.</a:t>
            </a:r>
            <a:endParaRPr lang="en-US"/>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4</a:t>
            </a:fld>
            <a:endParaRPr lang="nl-NL"/>
          </a:p>
        </p:txBody>
      </p:sp>
    </p:spTree>
    <p:extLst>
      <p:ext uri="{BB962C8B-B14F-4D97-AF65-F5344CB8AC3E}">
        <p14:creationId xmlns:p14="http://schemas.microsoft.com/office/powerpoint/2010/main" val="3400543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nl-NL"/>
          </a:p>
        </p:txBody>
      </p:sp>
      <p:sp>
        <p:nvSpPr>
          <p:cNvPr id="3" name="Notes Placeholder 2"/>
          <p:cNvSpPr>
            <a:spLocks noGrp="1"/>
          </p:cNvSpPr>
          <p:nvPr>
            <p:ph type="body" idx="1"/>
          </p:nvPr>
        </p:nvSpPr>
        <p:spPr/>
        <p:txBody>
          <a:bodyPr/>
          <a:lstStyle/>
          <a:p>
            <a:r>
              <a:rPr lang="en-US">
                <a:latin typeface="Calibri"/>
                <a:ea typeface="Calibri"/>
                <a:cs typeface="Calibri"/>
              </a:rPr>
              <a:t>Voor de docent: </a:t>
            </a:r>
            <a:r>
              <a:rPr lang="en-US" err="1">
                <a:latin typeface="Calibri"/>
                <a:ea typeface="Calibri"/>
                <a:cs typeface="Calibri"/>
              </a:rPr>
              <a:t>afhankelijk</a:t>
            </a:r>
            <a:r>
              <a:rPr lang="en-US">
                <a:latin typeface="Calibri"/>
                <a:ea typeface="Calibri"/>
                <a:cs typeface="Calibri"/>
              </a:rPr>
              <a:t> van het </a:t>
            </a:r>
            <a:r>
              <a:rPr lang="en-US" err="1">
                <a:latin typeface="Calibri"/>
                <a:ea typeface="Calibri"/>
                <a:cs typeface="Calibri"/>
              </a:rPr>
              <a:t>taalniveau</a:t>
            </a:r>
            <a:r>
              <a:rPr lang="en-US">
                <a:latin typeface="Calibri"/>
                <a:ea typeface="Calibri"/>
                <a:cs typeface="Calibri"/>
              </a:rPr>
              <a:t> van de </a:t>
            </a:r>
            <a:r>
              <a:rPr lang="en-US" err="1">
                <a:latin typeface="Calibri"/>
                <a:ea typeface="Calibri"/>
                <a:cs typeface="Calibri"/>
              </a:rPr>
              <a:t>leerlingen</a:t>
            </a:r>
            <a:r>
              <a:rPr lang="en-US">
                <a:latin typeface="Calibri"/>
                <a:ea typeface="Calibri"/>
                <a:cs typeface="Calibri"/>
              </a:rPr>
              <a:t> </a:t>
            </a:r>
            <a:r>
              <a:rPr lang="en-US" err="1">
                <a:latin typeface="Calibri"/>
                <a:ea typeface="Calibri"/>
                <a:cs typeface="Calibri"/>
              </a:rPr>
              <a:t>kan</a:t>
            </a:r>
            <a:r>
              <a:rPr lang="en-US">
                <a:latin typeface="Calibri"/>
                <a:ea typeface="Calibri"/>
                <a:cs typeface="Calibri"/>
              </a:rPr>
              <a:t> je de </a:t>
            </a:r>
            <a:r>
              <a:rPr lang="en-US" err="1">
                <a:latin typeface="Calibri"/>
                <a:ea typeface="Calibri"/>
                <a:cs typeface="Calibri"/>
              </a:rPr>
              <a:t>lijst</a:t>
            </a:r>
            <a:r>
              <a:rPr lang="en-US">
                <a:latin typeface="Calibri"/>
                <a:ea typeface="Calibri"/>
                <a:cs typeface="Calibri"/>
              </a:rPr>
              <a:t> </a:t>
            </a:r>
            <a:r>
              <a:rPr lang="en-US" err="1">
                <a:latin typeface="Calibri"/>
                <a:ea typeface="Calibri"/>
                <a:cs typeface="Calibri"/>
              </a:rPr>
              <a:t>aanvullen</a:t>
            </a:r>
            <a:r>
              <a:rPr lang="en-US">
                <a:latin typeface="Calibri"/>
                <a:ea typeface="Calibri"/>
                <a:cs typeface="Calibri"/>
              </a:rPr>
              <a:t> met </a:t>
            </a:r>
            <a:r>
              <a:rPr lang="en-US" err="1">
                <a:latin typeface="Calibri"/>
                <a:ea typeface="Calibri"/>
                <a:cs typeface="Calibri"/>
              </a:rPr>
              <a:t>meer</a:t>
            </a:r>
            <a:r>
              <a:rPr lang="en-US">
                <a:latin typeface="Calibri"/>
                <a:ea typeface="Calibri"/>
                <a:cs typeface="Calibri"/>
              </a:rPr>
              <a:t> </a:t>
            </a:r>
            <a:r>
              <a:rPr lang="en-US" err="1">
                <a:latin typeface="Calibri"/>
                <a:ea typeface="Calibri"/>
                <a:cs typeface="Calibri"/>
              </a:rPr>
              <a:t>moeilijke</a:t>
            </a:r>
            <a:r>
              <a:rPr lang="en-US">
                <a:latin typeface="Calibri"/>
                <a:ea typeface="Calibri"/>
                <a:cs typeface="Calibri"/>
              </a:rPr>
              <a:t> </a:t>
            </a:r>
            <a:r>
              <a:rPr lang="en-US" err="1">
                <a:latin typeface="Calibri"/>
                <a:ea typeface="Calibri"/>
                <a:cs typeface="Calibri"/>
              </a:rPr>
              <a:t>woorden</a:t>
            </a:r>
            <a:r>
              <a:rPr lang="en-US">
                <a:latin typeface="Calibri"/>
                <a:ea typeface="Calibri"/>
                <a:cs typeface="Calibri"/>
              </a:rPr>
              <a:t>. </a:t>
            </a:r>
          </a:p>
          <a:p>
            <a:r>
              <a:rPr lang="en-US">
                <a:latin typeface="Calibri"/>
                <a:ea typeface="Calibri"/>
                <a:cs typeface="Calibri"/>
              </a:rPr>
              <a:t>Die </a:t>
            </a:r>
            <a:r>
              <a:rPr lang="en-US" err="1">
                <a:latin typeface="Calibri"/>
                <a:ea typeface="Calibri"/>
                <a:cs typeface="Calibri"/>
              </a:rPr>
              <a:t>woorden</a:t>
            </a:r>
            <a:r>
              <a:rPr lang="en-US">
                <a:latin typeface="Calibri"/>
                <a:ea typeface="Calibri"/>
                <a:cs typeface="Calibri"/>
              </a:rPr>
              <a:t> </a:t>
            </a:r>
            <a:r>
              <a:rPr lang="en-US" err="1">
                <a:latin typeface="Calibri"/>
                <a:ea typeface="Calibri"/>
                <a:cs typeface="Calibri"/>
              </a:rPr>
              <a:t>bespreek</a:t>
            </a:r>
            <a:r>
              <a:rPr lang="en-US">
                <a:latin typeface="Calibri"/>
                <a:ea typeface="Calibri"/>
                <a:cs typeface="Calibri"/>
              </a:rPr>
              <a:t> je van </a:t>
            </a:r>
            <a:r>
              <a:rPr lang="en-US" err="1">
                <a:latin typeface="Calibri"/>
                <a:ea typeface="Calibri"/>
                <a:cs typeface="Calibri"/>
              </a:rPr>
              <a:t>te</a:t>
            </a:r>
            <a:r>
              <a:rPr lang="en-US">
                <a:latin typeface="Calibri"/>
                <a:ea typeface="Calibri"/>
                <a:cs typeface="Calibri"/>
              </a:rPr>
              <a:t> </a:t>
            </a:r>
            <a:r>
              <a:rPr lang="en-US" err="1">
                <a:latin typeface="Calibri"/>
                <a:ea typeface="Calibri"/>
                <a:cs typeface="Calibri"/>
              </a:rPr>
              <a:t>voren</a:t>
            </a:r>
            <a:r>
              <a:rPr lang="en-US">
                <a:latin typeface="Calibri"/>
                <a:ea typeface="Calibri"/>
                <a:cs typeface="Calibri"/>
              </a:rPr>
              <a:t> met de </a:t>
            </a:r>
            <a:r>
              <a:rPr lang="en-US" err="1">
                <a:latin typeface="Calibri"/>
                <a:ea typeface="Calibri"/>
                <a:cs typeface="Calibri"/>
              </a:rPr>
              <a:t>klas</a:t>
            </a:r>
            <a:r>
              <a:rPr lang="en-US">
                <a:latin typeface="Calibri"/>
                <a:ea typeface="Calibri"/>
                <a:cs typeface="Calibri"/>
              </a:rPr>
              <a:t>.</a:t>
            </a:r>
          </a:p>
        </p:txBody>
      </p:sp>
      <p:sp>
        <p:nvSpPr>
          <p:cNvPr id="4" name="Slide Number Placeholder 3"/>
          <p:cNvSpPr>
            <a:spLocks noGrp="1"/>
          </p:cNvSpPr>
          <p:nvPr>
            <p:ph type="sldNum" sz="quarter" idx="5"/>
          </p:nvPr>
        </p:nvSpPr>
        <p:spPr/>
        <p:txBody>
          <a:bodyPr/>
          <a:lstStyle/>
          <a:p>
            <a:fld id="{DA854E0E-231C-4A49-B263-D125F8314FE3}" type="slidenum">
              <a:rPr lang="nl-NL" smtClean="0"/>
              <a:t>5</a:t>
            </a:fld>
            <a:endParaRPr lang="nl-NL"/>
          </a:p>
        </p:txBody>
      </p:sp>
    </p:spTree>
    <p:extLst>
      <p:ext uri="{BB962C8B-B14F-4D97-AF65-F5344CB8AC3E}">
        <p14:creationId xmlns:p14="http://schemas.microsoft.com/office/powerpoint/2010/main" val="520060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txBody>
          <a:bodyPr/>
          <a:lstStyle/>
          <a:p>
            <a:endParaRPr lang="nl-NL"/>
          </a:p>
        </p:txBody>
      </p:sp>
      <p:sp>
        <p:nvSpPr>
          <p:cNvPr id="3" name="Tijdelijke aanduiding voor notities 2"/>
          <p:cNvSpPr>
            <a:spLocks noGrp="1"/>
          </p:cNvSpPr>
          <p:nvPr>
            <p:ph type="body" idx="1"/>
          </p:nvPr>
        </p:nvSpPr>
        <p:spPr/>
        <p:txBody>
          <a:bodyPr/>
          <a:lstStyle/>
          <a:p>
            <a:r>
              <a:rPr lang="nl-NL" b="1"/>
              <a:t>Toelichting docent: </a:t>
            </a:r>
          </a:p>
          <a:p>
            <a:r>
              <a:rPr lang="nl-NL"/>
              <a:t>Bij de sector zorg en welzijn gaat het om beroepen die te maken hebben met de gezondheid en het welzijn van mensen. Ook uiterlijk verzorging zoals de kapper en sport en veiligheid, zoals een sportcoach of beveiliger valt in deze sector. Er bestaan heel veel beroepen die te maken hebben met zorg en welzijn. </a:t>
            </a:r>
          </a:p>
          <a:p>
            <a:r>
              <a:rPr lang="nl-NL"/>
              <a:t>Laat de klas het filmpje over de sector zien en bespreek de beroepen op de sheets. Kennen ze de beroepen? Wat houden deze in? Eventueel kan je de beroepenfilmpjes laten zien die je kan vinden op KiesMBO https://www.kiesmbo.nl/opleidingen/zorg-en-welzijn/welzijn/onderwijsassistent (voorbeeld filmpje bij het beroep onderwijsassistent)</a:t>
            </a:r>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6</a:t>
            </a:fld>
            <a:endParaRPr lang="nl-NL"/>
          </a:p>
        </p:txBody>
      </p:sp>
    </p:spTree>
    <p:extLst>
      <p:ext uri="{BB962C8B-B14F-4D97-AF65-F5344CB8AC3E}">
        <p14:creationId xmlns:p14="http://schemas.microsoft.com/office/powerpoint/2010/main" val="29394930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D94A5-181B-FBD4-26CF-A2B0241BB7D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BD1C23C-1161-AF72-2ED3-2EADA1AECC48}"/>
              </a:ext>
            </a:extLst>
          </p:cNvPr>
          <p:cNvSpPr>
            <a:spLocks noGrp="1" noRot="1" noChangeAspect="1"/>
          </p:cNvSpPr>
          <p:nvPr>
            <p:ph type="sldImg"/>
          </p:nvPr>
        </p:nvSpPr>
        <p:spPr/>
        <p:txBody>
          <a:bodyPr/>
          <a:lstStyle/>
          <a:p>
            <a:endParaRPr lang="nl-NL"/>
          </a:p>
        </p:txBody>
      </p:sp>
      <p:sp>
        <p:nvSpPr>
          <p:cNvPr id="3" name="Tijdelijke aanduiding voor notities 2">
            <a:extLst>
              <a:ext uri="{FF2B5EF4-FFF2-40B4-BE49-F238E27FC236}">
                <a16:creationId xmlns:a16="http://schemas.microsoft.com/office/drawing/2014/main" id="{37F31885-372F-EAE3-BDAD-AA4AA9230580}"/>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B13075CC-B412-4AFA-7331-2005E8CB1885}"/>
              </a:ext>
            </a:extLst>
          </p:cNvPr>
          <p:cNvSpPr>
            <a:spLocks noGrp="1"/>
          </p:cNvSpPr>
          <p:nvPr>
            <p:ph type="sldNum" sz="quarter" idx="5"/>
          </p:nvPr>
        </p:nvSpPr>
        <p:spPr/>
        <p:txBody>
          <a:bodyPr/>
          <a:lstStyle/>
          <a:p>
            <a:fld id="{DA854E0E-231C-4A49-B263-D125F8314FE3}" type="slidenum">
              <a:rPr lang="nl-NL" smtClean="0"/>
              <a:t>7</a:t>
            </a:fld>
            <a:endParaRPr lang="nl-NL"/>
          </a:p>
        </p:txBody>
      </p:sp>
    </p:spTree>
    <p:extLst>
      <p:ext uri="{BB962C8B-B14F-4D97-AF65-F5344CB8AC3E}">
        <p14:creationId xmlns:p14="http://schemas.microsoft.com/office/powerpoint/2010/main" val="7128818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9E6B3-0DE1-106F-F623-F03AD754B6D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8C6A46F-733A-2E9A-0837-294737E800C1}"/>
              </a:ext>
            </a:extLst>
          </p:cNvPr>
          <p:cNvSpPr>
            <a:spLocks noGrp="1" noRot="1" noChangeAspect="1"/>
          </p:cNvSpPr>
          <p:nvPr>
            <p:ph type="sldImg"/>
          </p:nvPr>
        </p:nvSpPr>
        <p:spPr/>
        <p:txBody>
          <a:bodyPr/>
          <a:lstStyle/>
          <a:p>
            <a:endParaRPr lang="nl-NL"/>
          </a:p>
        </p:txBody>
      </p:sp>
      <p:sp>
        <p:nvSpPr>
          <p:cNvPr id="3" name="Tijdelijke aanduiding voor notities 2">
            <a:extLst>
              <a:ext uri="{FF2B5EF4-FFF2-40B4-BE49-F238E27FC236}">
                <a16:creationId xmlns:a16="http://schemas.microsoft.com/office/drawing/2014/main" id="{1DDBBE94-E6AF-0225-FECC-0BDB26743C51}"/>
              </a:ext>
            </a:extLst>
          </p:cNvPr>
          <p:cNvSpPr>
            <a:spLocks noGrp="1"/>
          </p:cNvSpPr>
          <p:nvPr>
            <p:ph type="body" idx="1"/>
          </p:nvPr>
        </p:nvSpPr>
        <p:spPr/>
        <p:txBody>
          <a:bodyPr/>
          <a:lstStyle/>
          <a:p>
            <a:r>
              <a:rPr lang="nl-NL" b="1"/>
              <a:t>Toelichting docent:</a:t>
            </a:r>
          </a:p>
          <a:p>
            <a:r>
              <a:rPr lang="nl-NL"/>
              <a:t>Bij de sector techniek gaat het om beroepen waarbij je dingen maakt zoals een timmerman of automonteur of onderzoekt. Zoals een laborant. Ook ICT beroepen met computers vallen onder de sector techniek. </a:t>
            </a:r>
          </a:p>
          <a:p>
            <a:endParaRPr lang="nl-NL"/>
          </a:p>
          <a:p>
            <a:r>
              <a:rPr lang="nl-NL"/>
              <a:t>Laat een van de twee filmpjes zien over de sector zien en bespreek de beroepen op de sheet</a:t>
            </a:r>
          </a:p>
        </p:txBody>
      </p:sp>
      <p:sp>
        <p:nvSpPr>
          <p:cNvPr id="4" name="Tijdelijke aanduiding voor dianummer 3">
            <a:extLst>
              <a:ext uri="{FF2B5EF4-FFF2-40B4-BE49-F238E27FC236}">
                <a16:creationId xmlns:a16="http://schemas.microsoft.com/office/drawing/2014/main" id="{D853C37F-DB43-2D5E-79BF-D4D5601F2100}"/>
              </a:ext>
            </a:extLst>
          </p:cNvPr>
          <p:cNvSpPr>
            <a:spLocks noGrp="1"/>
          </p:cNvSpPr>
          <p:nvPr>
            <p:ph type="sldNum" sz="quarter" idx="5"/>
          </p:nvPr>
        </p:nvSpPr>
        <p:spPr/>
        <p:txBody>
          <a:bodyPr/>
          <a:lstStyle/>
          <a:p>
            <a:fld id="{DA854E0E-231C-4A49-B263-D125F8314FE3}" type="slidenum">
              <a:rPr lang="nl-NL" smtClean="0"/>
              <a:t>8</a:t>
            </a:fld>
            <a:endParaRPr lang="nl-NL"/>
          </a:p>
        </p:txBody>
      </p:sp>
    </p:spTree>
    <p:extLst>
      <p:ext uri="{BB962C8B-B14F-4D97-AF65-F5344CB8AC3E}">
        <p14:creationId xmlns:p14="http://schemas.microsoft.com/office/powerpoint/2010/main" val="28594449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E7D82-1134-B651-8356-666C72E63AC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12F4E60-E3A3-DD70-96DB-58F2E96F9015}"/>
              </a:ext>
            </a:extLst>
          </p:cNvPr>
          <p:cNvSpPr>
            <a:spLocks noGrp="1" noRot="1" noChangeAspect="1"/>
          </p:cNvSpPr>
          <p:nvPr>
            <p:ph type="sldImg"/>
          </p:nvPr>
        </p:nvSpPr>
        <p:spPr/>
        <p:txBody>
          <a:bodyPr/>
          <a:lstStyle/>
          <a:p>
            <a:endParaRPr lang="nl-NL"/>
          </a:p>
        </p:txBody>
      </p:sp>
      <p:sp>
        <p:nvSpPr>
          <p:cNvPr id="3" name="Tijdelijke aanduiding voor notities 2">
            <a:extLst>
              <a:ext uri="{FF2B5EF4-FFF2-40B4-BE49-F238E27FC236}">
                <a16:creationId xmlns:a16="http://schemas.microsoft.com/office/drawing/2014/main" id="{827D2F06-BAEB-1E6E-722D-4677E30E3E7A}"/>
              </a:ext>
            </a:extLst>
          </p:cNvPr>
          <p:cNvSpPr>
            <a:spLocks noGrp="1"/>
          </p:cNvSpPr>
          <p:nvPr>
            <p:ph type="body" idx="1"/>
          </p:nvPr>
        </p:nvSpPr>
        <p:spPr/>
        <p:txBody>
          <a:bodyPr/>
          <a:lstStyle/>
          <a:p>
            <a:r>
              <a:rPr lang="nl-NL" b="1"/>
              <a:t>Toelichting docent:</a:t>
            </a:r>
          </a:p>
          <a:p>
            <a:r>
              <a:rPr lang="nl-NL"/>
              <a:t>Bij de sector economie en ondernemen gaat het om beroepen die je op een kantoor, een bank, bedrijf of in de rechtbank ziet. Bijvoorbeeld een secretaresse, manager van een winkel of horecabedrijf of een advocaat of jurist.</a:t>
            </a:r>
          </a:p>
          <a:p>
            <a:endParaRPr lang="nl-NL"/>
          </a:p>
          <a:p>
            <a:r>
              <a:rPr lang="nl-NL"/>
              <a:t>Laat het filmpje over de sector zien en bespreek de beroepen op de sheet</a:t>
            </a:r>
          </a:p>
        </p:txBody>
      </p:sp>
      <p:sp>
        <p:nvSpPr>
          <p:cNvPr id="4" name="Tijdelijke aanduiding voor dianummer 3">
            <a:extLst>
              <a:ext uri="{FF2B5EF4-FFF2-40B4-BE49-F238E27FC236}">
                <a16:creationId xmlns:a16="http://schemas.microsoft.com/office/drawing/2014/main" id="{A202252E-5F4F-067B-B64B-3F854FD226D0}"/>
              </a:ext>
            </a:extLst>
          </p:cNvPr>
          <p:cNvSpPr>
            <a:spLocks noGrp="1"/>
          </p:cNvSpPr>
          <p:nvPr>
            <p:ph type="sldNum" sz="quarter" idx="5"/>
          </p:nvPr>
        </p:nvSpPr>
        <p:spPr/>
        <p:txBody>
          <a:bodyPr/>
          <a:lstStyle/>
          <a:p>
            <a:fld id="{DA854E0E-231C-4A49-B263-D125F8314FE3}" type="slidenum">
              <a:rPr lang="nl-NL" smtClean="0"/>
              <a:t>9</a:t>
            </a:fld>
            <a:endParaRPr lang="nl-NL"/>
          </a:p>
        </p:txBody>
      </p:sp>
    </p:spTree>
    <p:extLst>
      <p:ext uri="{BB962C8B-B14F-4D97-AF65-F5344CB8AC3E}">
        <p14:creationId xmlns:p14="http://schemas.microsoft.com/office/powerpoint/2010/main" val="5890371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93A80E-B278-6BFE-817C-58B78692BC6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259ED299-CD3C-482D-436C-0540F42DAF47}"/>
              </a:ext>
            </a:extLst>
          </p:cNvPr>
          <p:cNvSpPr>
            <a:spLocks noGrp="1" noRot="1" noChangeAspect="1"/>
          </p:cNvSpPr>
          <p:nvPr>
            <p:ph type="sldImg"/>
          </p:nvPr>
        </p:nvSpPr>
        <p:spPr/>
        <p:txBody>
          <a:bodyPr/>
          <a:lstStyle/>
          <a:p>
            <a:endParaRPr lang="nl-NL"/>
          </a:p>
        </p:txBody>
      </p:sp>
      <p:sp>
        <p:nvSpPr>
          <p:cNvPr id="3" name="Tijdelijke aanduiding voor notities 2">
            <a:extLst>
              <a:ext uri="{FF2B5EF4-FFF2-40B4-BE49-F238E27FC236}">
                <a16:creationId xmlns:a16="http://schemas.microsoft.com/office/drawing/2014/main" id="{6908F570-176D-C655-E4D0-7BBCDBC09214}"/>
              </a:ext>
            </a:extLst>
          </p:cNvPr>
          <p:cNvSpPr>
            <a:spLocks noGrp="1"/>
          </p:cNvSpPr>
          <p:nvPr>
            <p:ph type="body" idx="1"/>
          </p:nvPr>
        </p:nvSpPr>
        <p:spPr/>
        <p:txBody>
          <a:bodyPr/>
          <a:lstStyle/>
          <a:p>
            <a:r>
              <a:rPr lang="nl-NL" b="1"/>
              <a:t>Toelichting docent:</a:t>
            </a:r>
          </a:p>
          <a:p>
            <a:r>
              <a:rPr lang="nl-NL"/>
              <a:t>Bij de sector Groen gaat het om beroepen die met de natuur of met dierverzorging te maken hebben zoals bijvoorbeeld een tuinman (hovenier) of een dierenartsassistent. Voor sommige beroepen moet je een mbo opleiding hebben en voor andere beroepen moet je hbo of universiteit gedaan hebben.</a:t>
            </a:r>
          </a:p>
          <a:p>
            <a:endParaRPr lang="nl-NL"/>
          </a:p>
          <a:p>
            <a:r>
              <a:rPr lang="nl-NL"/>
              <a:t>Laat het filmpje over de sector zien en bespreek de beroepen op de sheet</a:t>
            </a:r>
          </a:p>
        </p:txBody>
      </p:sp>
      <p:sp>
        <p:nvSpPr>
          <p:cNvPr id="4" name="Tijdelijke aanduiding voor dianummer 3">
            <a:extLst>
              <a:ext uri="{FF2B5EF4-FFF2-40B4-BE49-F238E27FC236}">
                <a16:creationId xmlns:a16="http://schemas.microsoft.com/office/drawing/2014/main" id="{C58016D8-60BD-70B9-1BB6-6E41AF9F9247}"/>
              </a:ext>
            </a:extLst>
          </p:cNvPr>
          <p:cNvSpPr>
            <a:spLocks noGrp="1"/>
          </p:cNvSpPr>
          <p:nvPr>
            <p:ph type="sldNum" sz="quarter" idx="5"/>
          </p:nvPr>
        </p:nvSpPr>
        <p:spPr/>
        <p:txBody>
          <a:bodyPr/>
          <a:lstStyle/>
          <a:p>
            <a:fld id="{DA854E0E-231C-4A49-B263-D125F8314FE3}" type="slidenum">
              <a:rPr lang="nl-NL" smtClean="0"/>
              <a:t>10</a:t>
            </a:fld>
            <a:endParaRPr lang="nl-NL"/>
          </a:p>
        </p:txBody>
      </p:sp>
    </p:spTree>
    <p:extLst>
      <p:ext uri="{BB962C8B-B14F-4D97-AF65-F5344CB8AC3E}">
        <p14:creationId xmlns:p14="http://schemas.microsoft.com/office/powerpoint/2010/main" val="3700139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81767-6FE8-926B-49E9-9A777111484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4A3FAAD-F705-01A2-7795-76A8A01AC762}"/>
              </a:ext>
            </a:extLst>
          </p:cNvPr>
          <p:cNvSpPr>
            <a:spLocks noGrp="1" noRot="1" noChangeAspect="1"/>
          </p:cNvSpPr>
          <p:nvPr>
            <p:ph type="sldImg"/>
          </p:nvPr>
        </p:nvSpPr>
        <p:spPr/>
        <p:txBody>
          <a:bodyPr/>
          <a:lstStyle/>
          <a:p>
            <a:endParaRPr lang="nl-NL"/>
          </a:p>
        </p:txBody>
      </p:sp>
      <p:sp>
        <p:nvSpPr>
          <p:cNvPr id="3" name="Tijdelijke aanduiding voor notities 2">
            <a:extLst>
              <a:ext uri="{FF2B5EF4-FFF2-40B4-BE49-F238E27FC236}">
                <a16:creationId xmlns:a16="http://schemas.microsoft.com/office/drawing/2014/main" id="{C403F577-C532-96DE-C260-75FA4BAB9C04}"/>
              </a:ext>
            </a:extLst>
          </p:cNvPr>
          <p:cNvSpPr>
            <a:spLocks noGrp="1"/>
          </p:cNvSpPr>
          <p:nvPr>
            <p:ph type="body" idx="1"/>
          </p:nvPr>
        </p:nvSpPr>
        <p:spPr/>
        <p:txBody>
          <a:bodyPr/>
          <a:lstStyle/>
          <a:p>
            <a:r>
              <a:rPr lang="nl-NL" b="1"/>
              <a:t>Voor de docent:  </a:t>
            </a:r>
          </a:p>
          <a:p>
            <a:r>
              <a:rPr lang="nl-NL"/>
              <a:t>Bespreek met de klas de verschillende onderwijssoorten die er zijn en ga in de gesprek over de doorstroommogelijkheden. In deze en de volgende sheets vind je afbeeldingen over de doorstroommogelijkheden in het Nederlandse onderwijssysteem. Op de site van ITTA en LOWAN staat ook informatie over het Nederlandse onderwijssysteem die je bij deze opdracht zou kunnen gebruiken. </a:t>
            </a:r>
          </a:p>
          <a:p>
            <a:endParaRPr lang="nl-NL"/>
          </a:p>
          <a:p>
            <a:pPr marL="171450" indent="-171450">
              <a:buFont typeface="Arial" panose="020B0604020202020204" pitchFamily="34" charset="0"/>
              <a:buChar char="•"/>
            </a:pPr>
            <a:r>
              <a:rPr lang="nl-NL" b="1"/>
              <a:t>LOWAN</a:t>
            </a:r>
            <a:r>
              <a:rPr lang="nl-NL"/>
              <a:t> video over het Nederlandse onderwijssysteem in 4 talen: https://www.lowan.nl/vo/isk-en-het-nederlands-onderwijssysteem/</a:t>
            </a:r>
          </a:p>
          <a:p>
            <a:pPr marL="171450" indent="-171450">
              <a:buFont typeface="Arial" panose="020B0604020202020204" pitchFamily="34" charset="0"/>
              <a:buChar char="•"/>
            </a:pPr>
            <a:r>
              <a:rPr lang="nl-NL" b="1"/>
              <a:t>ITTA </a:t>
            </a:r>
            <a:r>
              <a:rPr lang="nl-NL"/>
              <a:t>praatplaten over het Nederlandse onderwijssysteem in de </a:t>
            </a:r>
            <a:r>
              <a:rPr lang="nl-NL" err="1"/>
              <a:t>toolkit</a:t>
            </a:r>
            <a:r>
              <a:rPr lang="nl-NL"/>
              <a:t> school-oudercontact &amp; LOB https://itta.uva.nl/kennis/school-oudercontact-in-de-isk/</a:t>
            </a:r>
          </a:p>
          <a:p>
            <a:endParaRPr lang="nl-NL"/>
          </a:p>
          <a:p>
            <a:r>
              <a:rPr lang="nl-NL"/>
              <a:t>Tip! Je kan de afbeelding over het Nederlandse onderwijssysteem ook vervangen door eigen afbeeldingen die jullie op school al gebruiken.  </a:t>
            </a:r>
          </a:p>
          <a:p>
            <a:endParaRPr lang="nl-NL"/>
          </a:p>
          <a:p>
            <a:r>
              <a:rPr lang="nl-NL"/>
              <a:t>Vertel de leerlingen dat de stap die ze na de ISK of vmbo maken een eerste stap is. Je kan na het eerste vervolgonderwijs (bv entree of mbo 2) vervolgstappen nemen als je dat zou willen. Voor de beroepen die ze net gezien hebben heb je verschillende types opleidingen nodig. Dit kan entree, mbo niveau 2, 3 of 4 zijn. Je kan doorstromen van het ene type onderwijs naar het andere </a:t>
            </a:r>
          </a:p>
        </p:txBody>
      </p:sp>
      <p:sp>
        <p:nvSpPr>
          <p:cNvPr id="4" name="Tijdelijke aanduiding voor dianummer 3">
            <a:extLst>
              <a:ext uri="{FF2B5EF4-FFF2-40B4-BE49-F238E27FC236}">
                <a16:creationId xmlns:a16="http://schemas.microsoft.com/office/drawing/2014/main" id="{18A75CF7-5841-D401-AF3E-DA88ADB0B069}"/>
              </a:ext>
            </a:extLst>
          </p:cNvPr>
          <p:cNvSpPr>
            <a:spLocks noGrp="1"/>
          </p:cNvSpPr>
          <p:nvPr>
            <p:ph type="sldNum" sz="quarter" idx="5"/>
          </p:nvPr>
        </p:nvSpPr>
        <p:spPr/>
        <p:txBody>
          <a:bodyPr/>
          <a:lstStyle/>
          <a:p>
            <a:fld id="{DA854E0E-231C-4A49-B263-D125F8314FE3}" type="slidenum">
              <a:rPr lang="nl-NL" smtClean="0"/>
              <a:t>11</a:t>
            </a:fld>
            <a:endParaRPr lang="nl-NL"/>
          </a:p>
        </p:txBody>
      </p:sp>
    </p:spTree>
    <p:extLst>
      <p:ext uri="{BB962C8B-B14F-4D97-AF65-F5344CB8AC3E}">
        <p14:creationId xmlns:p14="http://schemas.microsoft.com/office/powerpoint/2010/main" val="41960281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C8E21B-8087-926F-A124-D74C57817C7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321454E-9F02-1F4A-F5F8-83B05E7A2032}"/>
              </a:ext>
            </a:extLst>
          </p:cNvPr>
          <p:cNvSpPr>
            <a:spLocks noGrp="1" noRot="1" noChangeAspect="1"/>
          </p:cNvSpPr>
          <p:nvPr>
            <p:ph type="sldImg"/>
          </p:nvPr>
        </p:nvSpPr>
        <p:spPr/>
        <p:txBody>
          <a:bodyPr/>
          <a:lstStyle/>
          <a:p>
            <a:endParaRPr lang="nl-NL"/>
          </a:p>
        </p:txBody>
      </p:sp>
      <p:sp>
        <p:nvSpPr>
          <p:cNvPr id="3" name="Tijdelijke aanduiding voor notities 2">
            <a:extLst>
              <a:ext uri="{FF2B5EF4-FFF2-40B4-BE49-F238E27FC236}">
                <a16:creationId xmlns:a16="http://schemas.microsoft.com/office/drawing/2014/main" id="{2DC06D01-3556-05EC-F635-993814493EE5}"/>
              </a:ext>
            </a:extLst>
          </p:cNvPr>
          <p:cNvSpPr>
            <a:spLocks noGrp="1"/>
          </p:cNvSpPr>
          <p:nvPr>
            <p:ph type="body" idx="1"/>
          </p:nvPr>
        </p:nvSpPr>
        <p:spPr/>
        <p:txBody>
          <a:bodyPr/>
          <a:lstStyle/>
          <a:p>
            <a:r>
              <a:rPr lang="nl-NL"/>
              <a:t>Voor de docent:  </a:t>
            </a:r>
          </a:p>
          <a:p>
            <a:r>
              <a:rPr lang="nl-NL"/>
              <a:t>Bespreek met de klas de verschillende onderwijssoorten die er zijn en ga in de gesprek over de doorstroommogelijkheden. </a:t>
            </a:r>
          </a:p>
          <a:p>
            <a:endParaRPr lang="nl-NL"/>
          </a:p>
          <a:p>
            <a:r>
              <a:rPr lang="nl-NL"/>
              <a:t>Vertel de leerlingen dat de stap die ze na de ISK maken een eerste stap is. Je kan na het eerste vervolgonderwijs (bv entree of mbo 2) vervolgstappen nemen als je dat zou willen. Voor de beroepen die ze net gezien hebben heb je verschillende types opleidingen nodig. Als je bijvoorbeeld arts wil worden en je gaat naar mbo dan kan je eerst verpleegkunde doen, dan hbo verpleegkunde en dan geneeskunde op de universiteit (wo).</a:t>
            </a:r>
          </a:p>
        </p:txBody>
      </p:sp>
      <p:sp>
        <p:nvSpPr>
          <p:cNvPr id="4" name="Tijdelijke aanduiding voor dianummer 3">
            <a:extLst>
              <a:ext uri="{FF2B5EF4-FFF2-40B4-BE49-F238E27FC236}">
                <a16:creationId xmlns:a16="http://schemas.microsoft.com/office/drawing/2014/main" id="{1346FBB6-0415-0D2F-6B70-2DDAC628F5DD}"/>
              </a:ext>
            </a:extLst>
          </p:cNvPr>
          <p:cNvSpPr>
            <a:spLocks noGrp="1"/>
          </p:cNvSpPr>
          <p:nvPr>
            <p:ph type="sldNum" sz="quarter" idx="5"/>
          </p:nvPr>
        </p:nvSpPr>
        <p:spPr/>
        <p:txBody>
          <a:bodyPr/>
          <a:lstStyle/>
          <a:p>
            <a:fld id="{DA854E0E-231C-4A49-B263-D125F8314FE3}" type="slidenum">
              <a:rPr lang="nl-NL" smtClean="0"/>
              <a:t>12</a:t>
            </a:fld>
            <a:endParaRPr lang="nl-NL"/>
          </a:p>
        </p:txBody>
      </p:sp>
    </p:spTree>
    <p:extLst>
      <p:ext uri="{BB962C8B-B14F-4D97-AF65-F5344CB8AC3E}">
        <p14:creationId xmlns:p14="http://schemas.microsoft.com/office/powerpoint/2010/main" val="36905843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146EA-CB8C-9896-F8D4-C6AB1315F0D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F04032B0-3E2F-5410-9BE8-11A17FA91D3F}"/>
              </a:ext>
            </a:extLst>
          </p:cNvPr>
          <p:cNvSpPr>
            <a:spLocks noGrp="1" noRot="1" noChangeAspect="1"/>
          </p:cNvSpPr>
          <p:nvPr>
            <p:ph type="sldImg"/>
          </p:nvPr>
        </p:nvSpPr>
        <p:spPr/>
        <p:txBody>
          <a:bodyPr/>
          <a:lstStyle/>
          <a:p>
            <a:endParaRPr lang="nl-NL"/>
          </a:p>
        </p:txBody>
      </p:sp>
      <p:sp>
        <p:nvSpPr>
          <p:cNvPr id="3" name="Tijdelijke aanduiding voor notities 2">
            <a:extLst>
              <a:ext uri="{FF2B5EF4-FFF2-40B4-BE49-F238E27FC236}">
                <a16:creationId xmlns:a16="http://schemas.microsoft.com/office/drawing/2014/main" id="{0D4ABBB7-EB54-7609-04C9-1829F56AEE94}"/>
              </a:ext>
            </a:extLst>
          </p:cNvPr>
          <p:cNvSpPr>
            <a:spLocks noGrp="1"/>
          </p:cNvSpPr>
          <p:nvPr>
            <p:ph type="body" idx="1"/>
          </p:nvPr>
        </p:nvSpPr>
        <p:spPr/>
        <p:txBody>
          <a:bodyPr/>
          <a:lstStyle/>
          <a:p>
            <a:r>
              <a:rPr lang="nl-NL"/>
              <a:t>Voor de docent:  Bespreek met de leerlingen dat je voor elk beroep een ander type opleiding nodig hebt. Om arts te worden moet je bijvoorbeeld universiteit hebben gedaan en om verpleegster te worden moet je mbo of hbo doen.</a:t>
            </a:r>
            <a:endParaRPr lang="en-US"/>
          </a:p>
          <a:p>
            <a:r>
              <a:rPr lang="nl-NL"/>
              <a:t>De leerlingen hebben 2 beroepen uitgekozen en onderzoeken welke opleiding je nodig hebt om dit beroep uit te kunnen oefenen. Om meer te weten te komen over de beroepen gaan ze de beroepen onderzoeken op </a:t>
            </a:r>
            <a:r>
              <a:rPr lang="nl-NL" err="1"/>
              <a:t>kiesmbo</a:t>
            </a:r>
            <a:r>
              <a:rPr lang="nl-NL"/>
              <a:t> of studiekeuze 123. </a:t>
            </a:r>
          </a:p>
          <a:p>
            <a:r>
              <a:rPr lang="nl-NL"/>
              <a:t>Stap 1 is dat ze onderzoeken welk type onderwijs nodig is voor het beroep? Is dat mbo, hbo of universiteit? Hier kunnen ze door op google in te typen: Hoe word je....</a:t>
            </a:r>
          </a:p>
          <a:p>
            <a:endParaRPr lang="nl-NL"/>
          </a:p>
        </p:txBody>
      </p:sp>
      <p:sp>
        <p:nvSpPr>
          <p:cNvPr id="4" name="Tijdelijke aanduiding voor dianummer 3">
            <a:extLst>
              <a:ext uri="{FF2B5EF4-FFF2-40B4-BE49-F238E27FC236}">
                <a16:creationId xmlns:a16="http://schemas.microsoft.com/office/drawing/2014/main" id="{2FD29CD8-E3FB-6575-603A-7DE3E52C8FFC}"/>
              </a:ext>
            </a:extLst>
          </p:cNvPr>
          <p:cNvSpPr>
            <a:spLocks noGrp="1"/>
          </p:cNvSpPr>
          <p:nvPr>
            <p:ph type="sldNum" sz="quarter" idx="5"/>
          </p:nvPr>
        </p:nvSpPr>
        <p:spPr/>
        <p:txBody>
          <a:bodyPr/>
          <a:lstStyle/>
          <a:p>
            <a:fld id="{DA854E0E-231C-4A49-B263-D125F8314FE3}" type="slidenum">
              <a:rPr lang="nl-NL" smtClean="0"/>
              <a:t>13</a:t>
            </a:fld>
            <a:endParaRPr lang="nl-NL"/>
          </a:p>
        </p:txBody>
      </p:sp>
    </p:spTree>
    <p:extLst>
      <p:ext uri="{BB962C8B-B14F-4D97-AF65-F5344CB8AC3E}">
        <p14:creationId xmlns:p14="http://schemas.microsoft.com/office/powerpoint/2010/main" val="20991175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01285-B2FB-A2C4-B9B7-6B2D004BB4A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00E2245-7B1A-A87F-8477-C7D2DAB8DA65}"/>
              </a:ext>
            </a:extLst>
          </p:cNvPr>
          <p:cNvSpPr>
            <a:spLocks noGrp="1" noRot="1" noChangeAspect="1"/>
          </p:cNvSpPr>
          <p:nvPr>
            <p:ph type="sldImg"/>
          </p:nvPr>
        </p:nvSpPr>
        <p:spPr/>
        <p:txBody>
          <a:bodyPr/>
          <a:lstStyle/>
          <a:p>
            <a:endParaRPr lang="nl-NL"/>
          </a:p>
        </p:txBody>
      </p:sp>
      <p:sp>
        <p:nvSpPr>
          <p:cNvPr id="3" name="Tijdelijke aanduiding voor notities 2">
            <a:extLst>
              <a:ext uri="{FF2B5EF4-FFF2-40B4-BE49-F238E27FC236}">
                <a16:creationId xmlns:a16="http://schemas.microsoft.com/office/drawing/2014/main" id="{5123DC12-AA0E-2356-822E-04F3468208CA}"/>
              </a:ext>
            </a:extLst>
          </p:cNvPr>
          <p:cNvSpPr>
            <a:spLocks noGrp="1"/>
          </p:cNvSpPr>
          <p:nvPr>
            <p:ph type="body" idx="1"/>
          </p:nvPr>
        </p:nvSpPr>
        <p:spPr/>
        <p:txBody>
          <a:bodyPr/>
          <a:lstStyle/>
          <a:p>
            <a:r>
              <a:rPr lang="nl-NL" b="1"/>
              <a:t>Voor de docent:  </a:t>
            </a:r>
            <a:r>
              <a:rPr lang="nl-NL"/>
              <a:t>De leerlingen lopen langs de flappen met sectoren en beroepen en kiezen ieder 2 beroepen uit waar ze meer van willen weten. Deze beroepen gaan ze in de volgende opdracht verder onderzoeken. Laat de leerlingen de beroepen die ze hebben uitgekozen noteren op hun werkblad. </a:t>
            </a:r>
          </a:p>
          <a:p>
            <a:endParaRPr lang="nl-NL"/>
          </a:p>
        </p:txBody>
      </p:sp>
      <p:sp>
        <p:nvSpPr>
          <p:cNvPr id="4" name="Tijdelijke aanduiding voor dianummer 3">
            <a:extLst>
              <a:ext uri="{FF2B5EF4-FFF2-40B4-BE49-F238E27FC236}">
                <a16:creationId xmlns:a16="http://schemas.microsoft.com/office/drawing/2014/main" id="{08416ADD-5D02-378A-4B12-7321A66C3409}"/>
              </a:ext>
            </a:extLst>
          </p:cNvPr>
          <p:cNvSpPr>
            <a:spLocks noGrp="1"/>
          </p:cNvSpPr>
          <p:nvPr>
            <p:ph type="sldNum" sz="quarter" idx="5"/>
          </p:nvPr>
        </p:nvSpPr>
        <p:spPr/>
        <p:txBody>
          <a:bodyPr/>
          <a:lstStyle/>
          <a:p>
            <a:fld id="{DA854E0E-231C-4A49-B263-D125F8314FE3}" type="slidenum">
              <a:rPr lang="nl-NL" smtClean="0"/>
              <a:t>14</a:t>
            </a:fld>
            <a:endParaRPr lang="nl-NL"/>
          </a:p>
        </p:txBody>
      </p:sp>
    </p:spTree>
    <p:extLst>
      <p:ext uri="{BB962C8B-B14F-4D97-AF65-F5344CB8AC3E}">
        <p14:creationId xmlns:p14="http://schemas.microsoft.com/office/powerpoint/2010/main" val="2827624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819A85-5F0B-07EA-A36A-B20A13A1C57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11097AC-782E-4454-8812-E4B63D05E7DE}"/>
              </a:ext>
            </a:extLst>
          </p:cNvPr>
          <p:cNvSpPr>
            <a:spLocks noGrp="1" noRot="1" noChangeAspect="1"/>
          </p:cNvSpPr>
          <p:nvPr>
            <p:ph type="sldImg"/>
          </p:nvPr>
        </p:nvSpPr>
        <p:spPr/>
        <p:txBody>
          <a:bodyPr/>
          <a:lstStyle/>
          <a:p>
            <a:endParaRPr lang="nl-NL"/>
          </a:p>
        </p:txBody>
      </p:sp>
      <p:sp>
        <p:nvSpPr>
          <p:cNvPr id="3" name="Tijdelijke aanduiding voor notities 2">
            <a:extLst>
              <a:ext uri="{FF2B5EF4-FFF2-40B4-BE49-F238E27FC236}">
                <a16:creationId xmlns:a16="http://schemas.microsoft.com/office/drawing/2014/main" id="{55A8417D-BAAF-28A4-0D3C-5EC7BEBEAE7B}"/>
              </a:ext>
            </a:extLst>
          </p:cNvPr>
          <p:cNvSpPr>
            <a:spLocks noGrp="1"/>
          </p:cNvSpPr>
          <p:nvPr>
            <p:ph type="body" idx="1"/>
          </p:nvPr>
        </p:nvSpPr>
        <p:spPr/>
        <p:txBody>
          <a:bodyPr/>
          <a:lstStyle/>
          <a:p>
            <a:r>
              <a:rPr lang="nl-NL" b="1"/>
              <a:t>Uitleg docent:</a:t>
            </a:r>
          </a:p>
          <a:p>
            <a:r>
              <a:rPr lang="nl-NL"/>
              <a:t>Jullie hebben ieder 2 beroepen uitgekozen die jullie leuk lijken of waar jullie meer van willen weten. Jullie gaan deze 2 beroepen nu verder onderzoeken. Je ontdekt dan wat je goed moet kunnen of wat je leuk moet vinden om zo’n beroep uit te oefenen.</a:t>
            </a:r>
          </a:p>
          <a:p>
            <a:r>
              <a:rPr lang="nl-NL"/>
              <a:t>Je gaat naar de site KiesMBO en vult je bij ‘zoeken’ het beroep in.  Als je dan klikt op het beroep kan je een filmpje kijken over het beroep en meer lezen over het beroep. Beantwoord de vragen op het werkblad.  </a:t>
            </a:r>
          </a:p>
        </p:txBody>
      </p:sp>
      <p:sp>
        <p:nvSpPr>
          <p:cNvPr id="4" name="Tijdelijke aanduiding voor dianummer 3">
            <a:extLst>
              <a:ext uri="{FF2B5EF4-FFF2-40B4-BE49-F238E27FC236}">
                <a16:creationId xmlns:a16="http://schemas.microsoft.com/office/drawing/2014/main" id="{E08656C2-5794-A353-5510-844110BE5546}"/>
              </a:ext>
            </a:extLst>
          </p:cNvPr>
          <p:cNvSpPr>
            <a:spLocks noGrp="1"/>
          </p:cNvSpPr>
          <p:nvPr>
            <p:ph type="sldNum" sz="quarter" idx="5"/>
          </p:nvPr>
        </p:nvSpPr>
        <p:spPr/>
        <p:txBody>
          <a:bodyPr/>
          <a:lstStyle/>
          <a:p>
            <a:fld id="{DA854E0E-231C-4A49-B263-D125F8314FE3}" type="slidenum">
              <a:rPr lang="nl-NL" smtClean="0"/>
              <a:t>15</a:t>
            </a:fld>
            <a:endParaRPr lang="nl-NL"/>
          </a:p>
        </p:txBody>
      </p:sp>
    </p:spTree>
    <p:extLst>
      <p:ext uri="{BB962C8B-B14F-4D97-AF65-F5344CB8AC3E}">
        <p14:creationId xmlns:p14="http://schemas.microsoft.com/office/powerpoint/2010/main" val="10024653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FAA134-B9AA-5EF6-CBAA-1343C0B51C1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99F4A6B-556A-0969-78AE-1BE4D80B0AAF}"/>
              </a:ext>
            </a:extLst>
          </p:cNvPr>
          <p:cNvSpPr>
            <a:spLocks noGrp="1" noRot="1" noChangeAspect="1"/>
          </p:cNvSpPr>
          <p:nvPr>
            <p:ph type="sldImg"/>
          </p:nvPr>
        </p:nvSpPr>
        <p:spPr/>
        <p:txBody>
          <a:bodyPr/>
          <a:lstStyle/>
          <a:p>
            <a:endParaRPr lang="nl-NL"/>
          </a:p>
        </p:txBody>
      </p:sp>
      <p:sp>
        <p:nvSpPr>
          <p:cNvPr id="3" name="Tijdelijke aanduiding voor notities 2">
            <a:extLst>
              <a:ext uri="{FF2B5EF4-FFF2-40B4-BE49-F238E27FC236}">
                <a16:creationId xmlns:a16="http://schemas.microsoft.com/office/drawing/2014/main" id="{E8B018BE-0C93-1E13-D5DC-9BB22C86BC3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a:t>Gebruik hiervoor eventueel de werkvorm Denken-Delen-Uitwisselen:</a:t>
            </a:r>
            <a:br>
              <a:rPr lang="nl-NL">
                <a:cs typeface="+mn-lt"/>
              </a:rPr>
            </a:br>
            <a:r>
              <a:rPr lang="nl-NL"/>
              <a:t>Elke leerling beantwoordt eerst de vragen voor zichzelf op papier. Na een paar minuten deelt de leerling de antwoorden met zijn/haar buurman of –vrouw en luistert naar de ander. Als laatste wissel je de opbrengst van de antwoorden uit met de klas.</a:t>
            </a:r>
          </a:p>
          <a:p>
            <a:endParaRPr lang="nl-NL"/>
          </a:p>
        </p:txBody>
      </p:sp>
      <p:sp>
        <p:nvSpPr>
          <p:cNvPr id="4" name="Tijdelijke aanduiding voor dianummer 3">
            <a:extLst>
              <a:ext uri="{FF2B5EF4-FFF2-40B4-BE49-F238E27FC236}">
                <a16:creationId xmlns:a16="http://schemas.microsoft.com/office/drawing/2014/main" id="{094DE967-51EC-5A73-B831-3DB4081F6B65}"/>
              </a:ext>
            </a:extLst>
          </p:cNvPr>
          <p:cNvSpPr>
            <a:spLocks noGrp="1"/>
          </p:cNvSpPr>
          <p:nvPr>
            <p:ph type="sldNum" sz="quarter" idx="5"/>
          </p:nvPr>
        </p:nvSpPr>
        <p:spPr/>
        <p:txBody>
          <a:bodyPr/>
          <a:lstStyle/>
          <a:p>
            <a:fld id="{DA854E0E-231C-4A49-B263-D125F8314FE3}" type="slidenum">
              <a:rPr lang="nl-NL" smtClean="0"/>
              <a:t>16</a:t>
            </a:fld>
            <a:endParaRPr lang="nl-NL"/>
          </a:p>
        </p:txBody>
      </p:sp>
    </p:spTree>
    <p:extLst>
      <p:ext uri="{BB962C8B-B14F-4D97-AF65-F5344CB8AC3E}">
        <p14:creationId xmlns:p14="http://schemas.microsoft.com/office/powerpoint/2010/main" val="18425249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F5A2CE-C03E-9BCF-76A1-DF36907F2AB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3340FC0-69DB-312C-3729-273C8FBC82C5}"/>
              </a:ext>
            </a:extLst>
          </p:cNvPr>
          <p:cNvSpPr>
            <a:spLocks noGrp="1" noRot="1" noChangeAspect="1"/>
          </p:cNvSpPr>
          <p:nvPr>
            <p:ph type="sldImg"/>
          </p:nvPr>
        </p:nvSpPr>
        <p:spPr/>
        <p:txBody>
          <a:bodyPr/>
          <a:lstStyle/>
          <a:p>
            <a:endParaRPr lang="nl-NL"/>
          </a:p>
        </p:txBody>
      </p:sp>
      <p:sp>
        <p:nvSpPr>
          <p:cNvPr id="3" name="Tijdelijke aanduiding voor notities 2">
            <a:extLst>
              <a:ext uri="{FF2B5EF4-FFF2-40B4-BE49-F238E27FC236}">
                <a16:creationId xmlns:a16="http://schemas.microsoft.com/office/drawing/2014/main" id="{7BCF3689-6728-3160-9C95-B6EFD7430829}"/>
              </a:ext>
            </a:extLst>
          </p:cNvPr>
          <p:cNvSpPr>
            <a:spLocks noGrp="1"/>
          </p:cNvSpPr>
          <p:nvPr>
            <p:ph type="body" idx="1"/>
          </p:nvPr>
        </p:nvSpPr>
        <p:spPr/>
        <p:txBody>
          <a:bodyPr/>
          <a:lstStyle/>
          <a:p>
            <a:r>
              <a:rPr lang="nl-NL"/>
              <a:t>Gebruik hiervoor eventueel de werkvorm Denken-Delen-Uitwisselen:</a:t>
            </a:r>
            <a:br>
              <a:rPr lang="nl-NL">
                <a:cs typeface="+mn-lt"/>
              </a:rPr>
            </a:br>
            <a:r>
              <a:rPr lang="nl-NL"/>
              <a:t>Elke leerling beantwoordt eerst de vragen voor zichzelf op papier. Na een paar minuten deelt de leerling de antwoorden met zijn/haar buurman of –vrouw en luistert naar de ander. Als laatste wissel je de opbrengst van de antwoorden uit met de klas.</a:t>
            </a:r>
          </a:p>
        </p:txBody>
      </p:sp>
      <p:sp>
        <p:nvSpPr>
          <p:cNvPr id="4" name="Tijdelijke aanduiding voor dianummer 3">
            <a:extLst>
              <a:ext uri="{FF2B5EF4-FFF2-40B4-BE49-F238E27FC236}">
                <a16:creationId xmlns:a16="http://schemas.microsoft.com/office/drawing/2014/main" id="{1049A0CD-80FB-8C4D-5525-795A89D948D7}"/>
              </a:ext>
            </a:extLst>
          </p:cNvPr>
          <p:cNvSpPr>
            <a:spLocks noGrp="1"/>
          </p:cNvSpPr>
          <p:nvPr>
            <p:ph type="sldNum" sz="quarter" idx="5"/>
          </p:nvPr>
        </p:nvSpPr>
        <p:spPr/>
        <p:txBody>
          <a:bodyPr/>
          <a:lstStyle/>
          <a:p>
            <a:fld id="{DA854E0E-231C-4A49-B263-D125F8314FE3}" type="slidenum">
              <a:rPr lang="nl-NL" smtClean="0"/>
              <a:t>17</a:t>
            </a:fld>
            <a:endParaRPr lang="nl-NL"/>
          </a:p>
        </p:txBody>
      </p:sp>
    </p:spTree>
    <p:extLst>
      <p:ext uri="{BB962C8B-B14F-4D97-AF65-F5344CB8AC3E}">
        <p14:creationId xmlns:p14="http://schemas.microsoft.com/office/powerpoint/2010/main" val="11502023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9700C3-53E3-1603-30CB-0ACC50BF995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C8AAAAE-0BCB-2100-443A-95B5712265AD}"/>
              </a:ext>
            </a:extLst>
          </p:cNvPr>
          <p:cNvSpPr>
            <a:spLocks noGrp="1" noRot="1" noChangeAspect="1"/>
          </p:cNvSpPr>
          <p:nvPr>
            <p:ph type="sldImg"/>
          </p:nvPr>
        </p:nvSpPr>
        <p:spPr/>
        <p:txBody>
          <a:bodyPr/>
          <a:lstStyle/>
          <a:p>
            <a:endParaRPr lang="nl-NL"/>
          </a:p>
        </p:txBody>
      </p:sp>
      <p:sp>
        <p:nvSpPr>
          <p:cNvPr id="3" name="Tijdelijke aanduiding voor notities 2">
            <a:extLst>
              <a:ext uri="{FF2B5EF4-FFF2-40B4-BE49-F238E27FC236}">
                <a16:creationId xmlns:a16="http://schemas.microsoft.com/office/drawing/2014/main" id="{A29C71B3-534D-ECAD-FF32-D4D0E7B7BC8A}"/>
              </a:ext>
            </a:extLst>
          </p:cNvPr>
          <p:cNvSpPr>
            <a:spLocks noGrp="1"/>
          </p:cNvSpPr>
          <p:nvPr>
            <p:ph type="body" idx="1"/>
          </p:nvPr>
        </p:nvSpPr>
        <p:spPr/>
        <p:txBody>
          <a:bodyPr/>
          <a:lstStyle/>
          <a:p>
            <a:r>
              <a:rPr lang="nl-NL" b="1"/>
              <a:t>Tips! </a:t>
            </a:r>
          </a:p>
          <a:p>
            <a:pPr marL="171450" indent="-171450">
              <a:buFont typeface="Arial" panose="020B0604020202020204" pitchFamily="34" charset="0"/>
              <a:buChar char="•"/>
            </a:pPr>
            <a:r>
              <a:rPr lang="nl-NL" b="1"/>
              <a:t>De thuisopdracht kan ook uitgevoerd worden ter voorbereiding op een </a:t>
            </a:r>
            <a:r>
              <a:rPr lang="nl-NL" b="1" err="1"/>
              <a:t>driehoeksgesprek</a:t>
            </a:r>
            <a:r>
              <a:rPr lang="nl-NL" b="1"/>
              <a:t>. </a:t>
            </a:r>
          </a:p>
          <a:p>
            <a:pPr marL="171450" indent="-171450">
              <a:buFont typeface="Arial" panose="020B0604020202020204" pitchFamily="34" charset="0"/>
              <a:buChar char="•"/>
            </a:pPr>
            <a:r>
              <a:rPr lang="nl-NL" b="1"/>
              <a:t>Deze opdracht kan ook uitgevoerd worden tijdens een ouder/ leerling avond.</a:t>
            </a:r>
          </a:p>
          <a:p>
            <a:endParaRPr lang="nl-NL" b="1"/>
          </a:p>
          <a:p>
            <a:r>
              <a:rPr lang="nl-NL" b="1"/>
              <a:t>Thuisopdracht variant 1</a:t>
            </a:r>
          </a:p>
          <a:p>
            <a:r>
              <a:rPr lang="nl-NL"/>
              <a:t>Voor de docent: De leerlingen nemen hun werkblad mee naar huis en onderzoeken samen met hun ouders of andere naaste betrokkene hoe je in het land van herkomst een soortgelijk beroep kan uitoefenen. </a:t>
            </a:r>
          </a:p>
          <a:p>
            <a:endParaRPr lang="nl-NL"/>
          </a:p>
          <a:p>
            <a:r>
              <a:rPr lang="nl-NL"/>
              <a:t>Stap 1: de leerling vertelt eerst over het beroep dat ze onderzocht hebben en laten de stappen zien aan hun ouders (</a:t>
            </a:r>
            <a:r>
              <a:rPr lang="nl-NL" err="1"/>
              <a:t>evt</a:t>
            </a:r>
            <a:r>
              <a:rPr lang="nl-NL"/>
              <a:t> met behulp van </a:t>
            </a:r>
            <a:r>
              <a:rPr lang="nl-NL" err="1"/>
              <a:t>KiesMBO</a:t>
            </a:r>
            <a:r>
              <a:rPr lang="nl-NL"/>
              <a:t>)</a:t>
            </a:r>
          </a:p>
          <a:p>
            <a:r>
              <a:rPr lang="nl-NL"/>
              <a:t>Stap 2: de leerlingen en ouders vullen gezamenlijk het werkblad in om hetzelfde beroep te kunnen doen in het land van herkomst.</a:t>
            </a:r>
          </a:p>
          <a:p>
            <a:r>
              <a:rPr lang="nl-NL"/>
              <a:t>Stap 3: de leerlingen vullen de vragen in op het werkblad ‘wat is het zelfde’ en ‘wat zijn de verschillen’</a:t>
            </a:r>
          </a:p>
          <a:p>
            <a:endParaRPr lang="nl-NL"/>
          </a:p>
        </p:txBody>
      </p:sp>
      <p:sp>
        <p:nvSpPr>
          <p:cNvPr id="4" name="Tijdelijke aanduiding voor dianummer 3">
            <a:extLst>
              <a:ext uri="{FF2B5EF4-FFF2-40B4-BE49-F238E27FC236}">
                <a16:creationId xmlns:a16="http://schemas.microsoft.com/office/drawing/2014/main" id="{057C7D3C-89ED-302A-CA41-AD8F3B7BCF79}"/>
              </a:ext>
            </a:extLst>
          </p:cNvPr>
          <p:cNvSpPr>
            <a:spLocks noGrp="1"/>
          </p:cNvSpPr>
          <p:nvPr>
            <p:ph type="sldNum" sz="quarter" idx="5"/>
          </p:nvPr>
        </p:nvSpPr>
        <p:spPr/>
        <p:txBody>
          <a:bodyPr/>
          <a:lstStyle/>
          <a:p>
            <a:fld id="{DA854E0E-231C-4A49-B263-D125F8314FE3}" type="slidenum">
              <a:rPr lang="nl-NL" smtClean="0"/>
              <a:t>18</a:t>
            </a:fld>
            <a:endParaRPr lang="nl-NL"/>
          </a:p>
        </p:txBody>
      </p:sp>
    </p:spTree>
    <p:extLst>
      <p:ext uri="{BB962C8B-B14F-4D97-AF65-F5344CB8AC3E}">
        <p14:creationId xmlns:p14="http://schemas.microsoft.com/office/powerpoint/2010/main" val="35292525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42BFB-F768-0151-EB9E-A27A583EE0A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2622D52E-67DF-DE5B-D7BE-EC35D6FDCF10}"/>
              </a:ext>
            </a:extLst>
          </p:cNvPr>
          <p:cNvSpPr>
            <a:spLocks noGrp="1" noRot="1" noChangeAspect="1"/>
          </p:cNvSpPr>
          <p:nvPr>
            <p:ph type="sldImg"/>
          </p:nvPr>
        </p:nvSpPr>
        <p:spPr/>
        <p:txBody>
          <a:bodyPr/>
          <a:lstStyle/>
          <a:p>
            <a:endParaRPr lang="nl-NL"/>
          </a:p>
        </p:txBody>
      </p:sp>
      <p:sp>
        <p:nvSpPr>
          <p:cNvPr id="3" name="Tijdelijke aanduiding voor notities 2">
            <a:extLst>
              <a:ext uri="{FF2B5EF4-FFF2-40B4-BE49-F238E27FC236}">
                <a16:creationId xmlns:a16="http://schemas.microsoft.com/office/drawing/2014/main" id="{5CA92319-473C-009A-3450-9664AAA3DB25}"/>
              </a:ext>
            </a:extLst>
          </p:cNvPr>
          <p:cNvSpPr>
            <a:spLocks noGrp="1"/>
          </p:cNvSpPr>
          <p:nvPr>
            <p:ph type="body" idx="1"/>
          </p:nvPr>
        </p:nvSpPr>
        <p:spPr/>
        <p:txBody>
          <a:bodyPr/>
          <a:lstStyle/>
          <a:p>
            <a:r>
              <a:rPr lang="nl-NL" b="1"/>
              <a:t>Tips! </a:t>
            </a:r>
          </a:p>
          <a:p>
            <a:pPr marL="171450" indent="-171450">
              <a:buFont typeface="Arial" panose="020B0604020202020204" pitchFamily="34" charset="0"/>
              <a:buChar char="•"/>
            </a:pPr>
            <a:r>
              <a:rPr lang="nl-NL" b="1"/>
              <a:t>De thuisopdracht kan ook uitgevoerd worden ter voorbereiding op een </a:t>
            </a:r>
            <a:r>
              <a:rPr lang="nl-NL" b="1" err="1"/>
              <a:t>driehoeksgesprek</a:t>
            </a:r>
            <a:r>
              <a:rPr lang="nl-NL" b="1"/>
              <a:t>. </a:t>
            </a:r>
          </a:p>
          <a:p>
            <a:pPr marL="171450" indent="-171450">
              <a:buFont typeface="Arial" panose="020B0604020202020204" pitchFamily="34" charset="0"/>
              <a:buChar char="•"/>
            </a:pPr>
            <a:r>
              <a:rPr lang="nl-NL" b="1"/>
              <a:t>Deze opdracht kan ook uitgevoerd worden tijdens een ouder/ leerling avond.</a:t>
            </a:r>
          </a:p>
          <a:p>
            <a:endParaRPr lang="nl-NL" b="1"/>
          </a:p>
          <a:p>
            <a:r>
              <a:rPr lang="nl-NL" b="1"/>
              <a:t>Thuisopdracht variant 2</a:t>
            </a:r>
          </a:p>
          <a:p>
            <a:r>
              <a:rPr lang="nl-NL"/>
              <a:t>Voor de docent: De leerlingen nemen hun werkblad mee naar huis en onderzoeken samen met hun ouders of andere naaste betrokkene de stappen die je moet zetten voor een beroep in het hoger onderwijs. </a:t>
            </a:r>
          </a:p>
          <a:p>
            <a:endParaRPr lang="nl-NL"/>
          </a:p>
          <a:p>
            <a:r>
              <a:rPr lang="nl-NL"/>
              <a:t>Stap 1: de leerling kiest een beroep die hij of zij ze interessant </a:t>
            </a:r>
          </a:p>
          <a:p>
            <a:r>
              <a:rPr lang="nl-NL"/>
              <a:t>Stap 2: de leerlingen en ouders vullen gezamenlijk het werkblad in om hetzelfde beroep te kunnen doen in het land van herkomst.</a:t>
            </a:r>
          </a:p>
          <a:p>
            <a:r>
              <a:rPr lang="nl-NL"/>
              <a:t>Stap 3: de leerlingen vullen de vragen in op het werkblad ‘wat is het zelfde’ en ‘wat zijn de verschillen’</a:t>
            </a:r>
          </a:p>
          <a:p>
            <a:endParaRPr lang="nl-NL"/>
          </a:p>
        </p:txBody>
      </p:sp>
      <p:sp>
        <p:nvSpPr>
          <p:cNvPr id="4" name="Tijdelijke aanduiding voor dianummer 3">
            <a:extLst>
              <a:ext uri="{FF2B5EF4-FFF2-40B4-BE49-F238E27FC236}">
                <a16:creationId xmlns:a16="http://schemas.microsoft.com/office/drawing/2014/main" id="{3F2C46AA-A5BC-603A-8330-BE1D0F970FE5}"/>
              </a:ext>
            </a:extLst>
          </p:cNvPr>
          <p:cNvSpPr>
            <a:spLocks noGrp="1"/>
          </p:cNvSpPr>
          <p:nvPr>
            <p:ph type="sldNum" sz="quarter" idx="5"/>
          </p:nvPr>
        </p:nvSpPr>
        <p:spPr/>
        <p:txBody>
          <a:bodyPr/>
          <a:lstStyle/>
          <a:p>
            <a:fld id="{DA854E0E-231C-4A49-B263-D125F8314FE3}" type="slidenum">
              <a:rPr lang="nl-NL" smtClean="0"/>
              <a:t>19</a:t>
            </a:fld>
            <a:endParaRPr lang="nl-NL"/>
          </a:p>
        </p:txBody>
      </p:sp>
    </p:spTree>
    <p:extLst>
      <p:ext uri="{BB962C8B-B14F-4D97-AF65-F5344CB8AC3E}">
        <p14:creationId xmlns:p14="http://schemas.microsoft.com/office/powerpoint/2010/main" val="11722953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B03DD-8CCB-CB17-04DF-7D3516C6BE8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6601832-42F6-5646-4806-9B48C8424A81}"/>
              </a:ext>
            </a:extLst>
          </p:cNvPr>
          <p:cNvSpPr>
            <a:spLocks noGrp="1" noRot="1" noChangeAspect="1"/>
          </p:cNvSpPr>
          <p:nvPr>
            <p:ph type="sldImg"/>
          </p:nvPr>
        </p:nvSpPr>
        <p:spPr/>
        <p:txBody>
          <a:bodyPr/>
          <a:lstStyle/>
          <a:p>
            <a:endParaRPr lang="nl-NL"/>
          </a:p>
        </p:txBody>
      </p:sp>
      <p:sp>
        <p:nvSpPr>
          <p:cNvPr id="3" name="Tijdelijke aanduiding voor notities 2">
            <a:extLst>
              <a:ext uri="{FF2B5EF4-FFF2-40B4-BE49-F238E27FC236}">
                <a16:creationId xmlns:a16="http://schemas.microsoft.com/office/drawing/2014/main" id="{816E86EA-BABC-8CAC-D9CF-572489232C3A}"/>
              </a:ext>
            </a:extLst>
          </p:cNvPr>
          <p:cNvSpPr>
            <a:spLocks noGrp="1"/>
          </p:cNvSpPr>
          <p:nvPr>
            <p:ph type="body" idx="1"/>
          </p:nvPr>
        </p:nvSpPr>
        <p:spPr/>
        <p:txBody>
          <a:bodyPr/>
          <a:lstStyle/>
          <a:p>
            <a:r>
              <a:rPr lang="nl-NL"/>
              <a:t>Voor de docent: De leerlingen kiezen een beroep dat ze willen onderzoeken en vullen dat in op hun werkblad. Ze gebruiken Studiekeuze 123 om een beroep uit te kiezen en verder te onderzoeken welke stappen ze moeten zetten om tot dit beroep te komen. Hiervoor kunnen ze ook gebruik maken van een van de sheets over het Nederlandse onderwijssysteem.</a:t>
            </a:r>
          </a:p>
        </p:txBody>
      </p:sp>
      <p:sp>
        <p:nvSpPr>
          <p:cNvPr id="4" name="Tijdelijke aanduiding voor dianummer 3">
            <a:extLst>
              <a:ext uri="{FF2B5EF4-FFF2-40B4-BE49-F238E27FC236}">
                <a16:creationId xmlns:a16="http://schemas.microsoft.com/office/drawing/2014/main" id="{45BDBF7D-8CC1-68AA-7983-3A61485BCA8D}"/>
              </a:ext>
            </a:extLst>
          </p:cNvPr>
          <p:cNvSpPr>
            <a:spLocks noGrp="1"/>
          </p:cNvSpPr>
          <p:nvPr>
            <p:ph type="sldNum" sz="quarter" idx="5"/>
          </p:nvPr>
        </p:nvSpPr>
        <p:spPr/>
        <p:txBody>
          <a:bodyPr/>
          <a:lstStyle/>
          <a:p>
            <a:fld id="{DA854E0E-231C-4A49-B263-D125F8314FE3}" type="slidenum">
              <a:rPr lang="nl-NL" smtClean="0"/>
              <a:t>20</a:t>
            </a:fld>
            <a:endParaRPr lang="nl-NL"/>
          </a:p>
        </p:txBody>
      </p:sp>
    </p:spTree>
    <p:extLst>
      <p:ext uri="{BB962C8B-B14F-4D97-AF65-F5344CB8AC3E}">
        <p14:creationId xmlns:p14="http://schemas.microsoft.com/office/powerpoint/2010/main" val="34307816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txBody>
          <a:bodyPr/>
          <a:lstStyle/>
          <a:p>
            <a:endParaRPr lang="nl-NL"/>
          </a:p>
        </p:txBody>
      </p:sp>
      <p:sp>
        <p:nvSpPr>
          <p:cNvPr id="3" name="Tijdelijke aanduiding voor notities 2"/>
          <p:cNvSpPr>
            <a:spLocks noGrp="1"/>
          </p:cNvSpPr>
          <p:nvPr>
            <p:ph type="body" idx="1"/>
          </p:nvPr>
        </p:nvSpPr>
        <p:spPr/>
        <p:txBody>
          <a:bodyPr/>
          <a:lstStyle/>
          <a:p>
            <a:r>
              <a:rPr lang="nl-NL"/>
              <a:t>Voor de docent: Nadat de leerlingen de opdracht met hun ouders/ andere naaste betrokkene hebben uitgevoerd kan je de opdracht nabespreken in de klas of tijdens een </a:t>
            </a:r>
            <a:r>
              <a:rPr lang="nl-NL" err="1"/>
              <a:t>driehoeksgesprek</a:t>
            </a:r>
            <a:r>
              <a:rPr lang="nl-NL"/>
              <a:t>. </a:t>
            </a:r>
          </a:p>
          <a:p>
            <a:endParaRPr lang="nl-NL"/>
          </a:p>
          <a:p>
            <a:r>
              <a:rPr lang="nl-NL"/>
              <a:t>Hoe was het om dit samen met je ouders te onderzoeken?</a:t>
            </a:r>
          </a:p>
          <a:p>
            <a:r>
              <a:rPr lang="nl-NL"/>
              <a:t>Wat viel op?</a:t>
            </a:r>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21</a:t>
            </a:fld>
            <a:endParaRPr lang="nl-NL"/>
          </a:p>
        </p:txBody>
      </p:sp>
    </p:spTree>
    <p:extLst>
      <p:ext uri="{BB962C8B-B14F-4D97-AF65-F5344CB8AC3E}">
        <p14:creationId xmlns:p14="http://schemas.microsoft.com/office/powerpoint/2010/main" val="34282833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txBody>
          <a:bodyPr/>
          <a:lstStyle/>
          <a:p>
            <a:endParaRPr lang="nl-NL"/>
          </a:p>
        </p:txBody>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22</a:t>
            </a:fld>
            <a:endParaRPr lang="nl-NL"/>
          </a:p>
        </p:txBody>
      </p:sp>
    </p:spTree>
    <p:extLst>
      <p:ext uri="{BB962C8B-B14F-4D97-AF65-F5344CB8AC3E}">
        <p14:creationId xmlns:p14="http://schemas.microsoft.com/office/powerpoint/2010/main" val="15556189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F58D-B62B-40BB-83AA-9D07CFC4ED26}"/>
              </a:ext>
            </a:extLst>
          </p:cNvPr>
          <p:cNvSpPr>
            <a:spLocks noGrp="1"/>
          </p:cNvSpPr>
          <p:nvPr>
            <p:ph type="ctrTitle"/>
          </p:nvPr>
        </p:nvSpPr>
        <p:spPr>
          <a:xfrm>
            <a:off x="612648" y="557783"/>
            <a:ext cx="10969752" cy="3130807"/>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66AC06D3-F571-4213-A2A4-6A1915120CED}"/>
              </a:ext>
            </a:extLst>
          </p:cNvPr>
          <p:cNvSpPr>
            <a:spLocks noGrp="1"/>
          </p:cNvSpPr>
          <p:nvPr>
            <p:ph type="subTitle" idx="1"/>
          </p:nvPr>
        </p:nvSpPr>
        <p:spPr>
          <a:xfrm>
            <a:off x="612648" y="3902206"/>
            <a:ext cx="10969752" cy="2240529"/>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A10580-AD31-4B8F-8448-55A666AC1725}"/>
              </a:ext>
            </a:extLst>
          </p:cNvPr>
          <p:cNvSpPr>
            <a:spLocks noGrp="1"/>
          </p:cNvSpPr>
          <p:nvPr>
            <p:ph type="dt" sz="half" idx="10"/>
          </p:nvPr>
        </p:nvSpPr>
        <p:spPr/>
        <p:txBody>
          <a:bodyPr/>
          <a:lstStyle/>
          <a:p>
            <a:fld id="{79C5A860-F335-4252-AA00-24FB67ED2982}" type="datetime1">
              <a:rPr lang="en-US" smtClean="0"/>
              <a:t>12/5/2025</a:t>
            </a:fld>
            <a:endParaRPr lang="en-US"/>
          </a:p>
        </p:txBody>
      </p:sp>
      <p:sp>
        <p:nvSpPr>
          <p:cNvPr id="5" name="Footer Placeholder 4">
            <a:extLst>
              <a:ext uri="{FF2B5EF4-FFF2-40B4-BE49-F238E27FC236}">
                <a16:creationId xmlns:a16="http://schemas.microsoft.com/office/drawing/2014/main" id="{15EC99C8-515A-4FEA-9CD2-6D0BF46CF6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72AF1B-1868-4C05-B6C3-9EBF29A50AD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357080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D384-B2C5-42A4-9774-A931C39BA5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8D736C-5FCC-43BC-B824-A90F2CC5D1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4A3A50-B922-45BE-945D-7ED3EBD83F7C}"/>
              </a:ext>
            </a:extLst>
          </p:cNvPr>
          <p:cNvSpPr>
            <a:spLocks noGrp="1"/>
          </p:cNvSpPr>
          <p:nvPr>
            <p:ph type="dt" sz="half" idx="10"/>
          </p:nvPr>
        </p:nvSpPr>
        <p:spPr/>
        <p:txBody>
          <a:bodyPr/>
          <a:lstStyle/>
          <a:p>
            <a:fld id="{D04BC802-30E3-4658-9CCA-F873646FEC67}" type="datetime1">
              <a:rPr lang="en-US" smtClean="0"/>
              <a:t>12/5/2025</a:t>
            </a:fld>
            <a:endParaRPr lang="en-US"/>
          </a:p>
        </p:txBody>
      </p:sp>
      <p:sp>
        <p:nvSpPr>
          <p:cNvPr id="5" name="Footer Placeholder 4">
            <a:extLst>
              <a:ext uri="{FF2B5EF4-FFF2-40B4-BE49-F238E27FC236}">
                <a16:creationId xmlns:a16="http://schemas.microsoft.com/office/drawing/2014/main" id="{64241F78-20DE-4D53-BB25-79E5C4E1AB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643084-C669-4FDF-87D4-F22D36BB827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0844847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6C559-800C-489A-9174-7901F92B0D47}"/>
              </a:ext>
            </a:extLst>
          </p:cNvPr>
          <p:cNvSpPr>
            <a:spLocks noGrp="1"/>
          </p:cNvSpPr>
          <p:nvPr>
            <p:ph type="title"/>
          </p:nvPr>
        </p:nvSpPr>
        <p:spPr>
          <a:xfrm>
            <a:off x="612648" y="557784"/>
            <a:ext cx="10969752" cy="3146400"/>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C142B5C3-320B-4CFD-B6A7-A28C7E435B41}"/>
              </a:ext>
            </a:extLst>
          </p:cNvPr>
          <p:cNvSpPr>
            <a:spLocks noGrp="1"/>
          </p:cNvSpPr>
          <p:nvPr>
            <p:ph type="body" idx="1"/>
          </p:nvPr>
        </p:nvSpPr>
        <p:spPr>
          <a:xfrm>
            <a:off x="612648" y="3902207"/>
            <a:ext cx="10969752" cy="2187443"/>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FCA372-3F42-4113-A73B-5FDCF93CB5BC}"/>
              </a:ext>
            </a:extLst>
          </p:cNvPr>
          <p:cNvSpPr>
            <a:spLocks noGrp="1"/>
          </p:cNvSpPr>
          <p:nvPr>
            <p:ph type="dt" sz="half" idx="10"/>
          </p:nvPr>
        </p:nvSpPr>
        <p:spPr/>
        <p:txBody>
          <a:bodyPr/>
          <a:lstStyle/>
          <a:p>
            <a:fld id="{0AB227A3-19CE-4153-81CE-64EB7AB094B3}" type="datetime1">
              <a:rPr lang="en-US" smtClean="0"/>
              <a:t>12/5/2025</a:t>
            </a:fld>
            <a:endParaRPr lang="en-US"/>
          </a:p>
        </p:txBody>
      </p:sp>
      <p:sp>
        <p:nvSpPr>
          <p:cNvPr id="5" name="Footer Placeholder 4">
            <a:extLst>
              <a:ext uri="{FF2B5EF4-FFF2-40B4-BE49-F238E27FC236}">
                <a16:creationId xmlns:a16="http://schemas.microsoft.com/office/drawing/2014/main" id="{F0DA1197-0C78-4878-B086-5D206EA491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B83D8-FD42-44FF-AA20-944A519CC0B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394718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85AA-B5C7-4E3D-85FA-94F3C73E59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AFEEA-6F3F-4630-A950-61C05D2FAFBC}"/>
              </a:ext>
            </a:extLst>
          </p:cNvPr>
          <p:cNvSpPr>
            <a:spLocks noGrp="1"/>
          </p:cNvSpPr>
          <p:nvPr>
            <p:ph sz="half" idx="1"/>
          </p:nvPr>
        </p:nvSpPr>
        <p:spPr>
          <a:xfrm>
            <a:off x="609600"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AC36817-B869-4D19-9EE8-A3166B0E1591}"/>
              </a:ext>
            </a:extLst>
          </p:cNvPr>
          <p:cNvSpPr>
            <a:spLocks noGrp="1"/>
          </p:cNvSpPr>
          <p:nvPr>
            <p:ph sz="half" idx="2"/>
          </p:nvPr>
        </p:nvSpPr>
        <p:spPr>
          <a:xfrm>
            <a:off x="6172202"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074146-2374-4321-AEBB-3E9B09D7796D}"/>
              </a:ext>
            </a:extLst>
          </p:cNvPr>
          <p:cNvSpPr>
            <a:spLocks noGrp="1"/>
          </p:cNvSpPr>
          <p:nvPr>
            <p:ph type="dt" sz="half" idx="10"/>
          </p:nvPr>
        </p:nvSpPr>
        <p:spPr/>
        <p:txBody>
          <a:bodyPr/>
          <a:lstStyle/>
          <a:p>
            <a:fld id="{B819A100-10F6-477E-8847-29D479EF1C92}" type="datetime1">
              <a:rPr lang="en-US" smtClean="0"/>
              <a:t>12/5/2025</a:t>
            </a:fld>
            <a:endParaRPr lang="en-US"/>
          </a:p>
        </p:txBody>
      </p:sp>
      <p:sp>
        <p:nvSpPr>
          <p:cNvPr id="6" name="Footer Placeholder 5">
            <a:extLst>
              <a:ext uri="{FF2B5EF4-FFF2-40B4-BE49-F238E27FC236}">
                <a16:creationId xmlns:a16="http://schemas.microsoft.com/office/drawing/2014/main" id="{2C42337B-B902-4DC2-BB94-02B8A75492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4AD585-B83C-4ECF-AF42-8DDF6996B79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811511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A9ADB-3495-481F-BB4E-9C7128B17B1F}"/>
              </a:ext>
            </a:extLst>
          </p:cNvPr>
          <p:cNvSpPr>
            <a:spLocks noGrp="1"/>
          </p:cNvSpPr>
          <p:nvPr>
            <p:ph type="title"/>
          </p:nvPr>
        </p:nvSpPr>
        <p:spPr>
          <a:xfrm>
            <a:off x="609600" y="365125"/>
            <a:ext cx="10745788"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ED6FF4C-26CB-4281-A2F7-6CBE45186791}"/>
              </a:ext>
            </a:extLst>
          </p:cNvPr>
          <p:cNvSpPr>
            <a:spLocks noGrp="1"/>
          </p:cNvSpPr>
          <p:nvPr>
            <p:ph type="body" idx="1"/>
          </p:nvPr>
        </p:nvSpPr>
        <p:spPr>
          <a:xfrm>
            <a:off x="609600" y="1895096"/>
            <a:ext cx="5387975"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2E72A9-F222-45B4-9355-C04C05864139}"/>
              </a:ext>
            </a:extLst>
          </p:cNvPr>
          <p:cNvSpPr>
            <a:spLocks noGrp="1"/>
          </p:cNvSpPr>
          <p:nvPr>
            <p:ph sz="half" idx="2"/>
          </p:nvPr>
        </p:nvSpPr>
        <p:spPr>
          <a:xfrm>
            <a:off x="609600" y="2842211"/>
            <a:ext cx="5387975"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A699F6E-77AD-4EBC-BAF9-5A43CDEC41E2}"/>
              </a:ext>
            </a:extLst>
          </p:cNvPr>
          <p:cNvSpPr>
            <a:spLocks noGrp="1"/>
          </p:cNvSpPr>
          <p:nvPr>
            <p:ph type="body" sz="quarter" idx="3"/>
          </p:nvPr>
        </p:nvSpPr>
        <p:spPr>
          <a:xfrm>
            <a:off x="6167890" y="1895096"/>
            <a:ext cx="5414510"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77677-7169-4591-B047-0678815F48E6}"/>
              </a:ext>
            </a:extLst>
          </p:cNvPr>
          <p:cNvSpPr>
            <a:spLocks noGrp="1"/>
          </p:cNvSpPr>
          <p:nvPr>
            <p:ph sz="quarter" idx="4"/>
          </p:nvPr>
        </p:nvSpPr>
        <p:spPr>
          <a:xfrm>
            <a:off x="6167890" y="2842211"/>
            <a:ext cx="5414510"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82A6EB-0285-4FA4-A00C-A7F716084FD3}"/>
              </a:ext>
            </a:extLst>
          </p:cNvPr>
          <p:cNvSpPr>
            <a:spLocks noGrp="1"/>
          </p:cNvSpPr>
          <p:nvPr>
            <p:ph type="dt" sz="half" idx="10"/>
          </p:nvPr>
        </p:nvSpPr>
        <p:spPr/>
        <p:txBody>
          <a:bodyPr/>
          <a:lstStyle/>
          <a:p>
            <a:fld id="{5DF128AB-198A-495F-8475-FDB360C9873F}" type="datetime1">
              <a:rPr lang="en-US" smtClean="0"/>
              <a:t>12/5/2025</a:t>
            </a:fld>
            <a:endParaRPr lang="en-US"/>
          </a:p>
        </p:txBody>
      </p:sp>
      <p:sp>
        <p:nvSpPr>
          <p:cNvPr id="8" name="Footer Placeholder 7">
            <a:extLst>
              <a:ext uri="{FF2B5EF4-FFF2-40B4-BE49-F238E27FC236}">
                <a16:creationId xmlns:a16="http://schemas.microsoft.com/office/drawing/2014/main" id="{86D39526-82B8-402C-8A2B-82EF8F3F3A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5EC9E6-6FF1-4541-9CB1-A2FF9D852169}"/>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7958921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0F54-6CED-4251-A0A6-32CCD1213F8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72C8E6-49D6-46A5-8DC3-B0D8E683C9CB}"/>
              </a:ext>
            </a:extLst>
          </p:cNvPr>
          <p:cNvSpPr>
            <a:spLocks noGrp="1"/>
          </p:cNvSpPr>
          <p:nvPr>
            <p:ph type="dt" sz="half" idx="10"/>
          </p:nvPr>
        </p:nvSpPr>
        <p:spPr/>
        <p:txBody>
          <a:bodyPr/>
          <a:lstStyle/>
          <a:p>
            <a:fld id="{021A235E-F8FD-479F-9FC7-18BE84110877}" type="datetime1">
              <a:rPr lang="en-US" smtClean="0"/>
              <a:t>12/5/2025</a:t>
            </a:fld>
            <a:endParaRPr lang="en-US"/>
          </a:p>
        </p:txBody>
      </p:sp>
      <p:sp>
        <p:nvSpPr>
          <p:cNvPr id="4" name="Footer Placeholder 3">
            <a:extLst>
              <a:ext uri="{FF2B5EF4-FFF2-40B4-BE49-F238E27FC236}">
                <a16:creationId xmlns:a16="http://schemas.microsoft.com/office/drawing/2014/main" id="{AB883CBA-77CD-4490-A5F3-BAA8FC254A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A5FF79-61B6-4693-8547-95B1F2F7A19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874705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BDCB94-13E9-41CB-88F0-D30A1791DCBA}"/>
              </a:ext>
            </a:extLst>
          </p:cNvPr>
          <p:cNvSpPr>
            <a:spLocks noGrp="1"/>
          </p:cNvSpPr>
          <p:nvPr>
            <p:ph type="dt" sz="half" idx="10"/>
          </p:nvPr>
        </p:nvSpPr>
        <p:spPr/>
        <p:txBody>
          <a:bodyPr/>
          <a:lstStyle/>
          <a:p>
            <a:fld id="{E890F09B-68DA-462E-9DB4-4C9ADAB8CBCC}" type="datetime1">
              <a:rPr lang="en-US" smtClean="0"/>
              <a:t>12/5/2025</a:t>
            </a:fld>
            <a:endParaRPr lang="en-US"/>
          </a:p>
        </p:txBody>
      </p:sp>
      <p:sp>
        <p:nvSpPr>
          <p:cNvPr id="3" name="Footer Placeholder 2">
            <a:extLst>
              <a:ext uri="{FF2B5EF4-FFF2-40B4-BE49-F238E27FC236}">
                <a16:creationId xmlns:a16="http://schemas.microsoft.com/office/drawing/2014/main" id="{244795A4-736C-426D-8559-5AD5892756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2A2ACD-17F3-4C16-8E77-86EC92CCD55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864676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CB2E-B68A-48F9-8B20-CDED818FB6E0}"/>
              </a:ext>
            </a:extLst>
          </p:cNvPr>
          <p:cNvSpPr>
            <a:spLocks noGrp="1"/>
          </p:cNvSpPr>
          <p:nvPr>
            <p:ph type="title"/>
          </p:nvPr>
        </p:nvSpPr>
        <p:spPr>
          <a:xfrm>
            <a:off x="612649" y="457199"/>
            <a:ext cx="4970822" cy="2660205"/>
          </a:xfrm>
        </p:spPr>
        <p:txBody>
          <a:bodyPr anchor="b">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FD081C83-64B5-4BFD-A163-75C2EA7F8973}"/>
              </a:ext>
            </a:extLst>
          </p:cNvPr>
          <p:cNvSpPr>
            <a:spLocks noGrp="1"/>
          </p:cNvSpPr>
          <p:nvPr>
            <p:ph idx="1"/>
          </p:nvPr>
        </p:nvSpPr>
        <p:spPr>
          <a:xfrm>
            <a:off x="6096000" y="457200"/>
            <a:ext cx="5483352" cy="5744003"/>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25D44AD-E361-48A3-936D-DDA0D5144510}"/>
              </a:ext>
            </a:extLst>
          </p:cNvPr>
          <p:cNvSpPr>
            <a:spLocks noGrp="1"/>
          </p:cNvSpPr>
          <p:nvPr>
            <p:ph type="body" sz="half" idx="2"/>
          </p:nvPr>
        </p:nvSpPr>
        <p:spPr>
          <a:xfrm>
            <a:off x="612649" y="3329989"/>
            <a:ext cx="4970822" cy="287121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EED06C-E016-489C-8863-EA1BE998BC48}"/>
              </a:ext>
            </a:extLst>
          </p:cNvPr>
          <p:cNvSpPr>
            <a:spLocks noGrp="1"/>
          </p:cNvSpPr>
          <p:nvPr>
            <p:ph type="dt" sz="half" idx="10"/>
          </p:nvPr>
        </p:nvSpPr>
        <p:spPr/>
        <p:txBody>
          <a:bodyPr/>
          <a:lstStyle/>
          <a:p>
            <a:fld id="{17AC4E36-FABE-47EB-AA7F-C19A93824617}" type="datetime1">
              <a:rPr lang="en-US" smtClean="0"/>
              <a:t>12/5/2025</a:t>
            </a:fld>
            <a:endParaRPr lang="en-US"/>
          </a:p>
        </p:txBody>
      </p:sp>
      <p:sp>
        <p:nvSpPr>
          <p:cNvPr id="6" name="Footer Placeholder 5">
            <a:extLst>
              <a:ext uri="{FF2B5EF4-FFF2-40B4-BE49-F238E27FC236}">
                <a16:creationId xmlns:a16="http://schemas.microsoft.com/office/drawing/2014/main" id="{359161F0-D253-49A7-9A08-7A0A22814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42C61A-B326-40A7-A286-90D0544BBC3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66134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DF6F-D00F-4CE4-8701-B0062734611B}"/>
              </a:ext>
            </a:extLst>
          </p:cNvPr>
          <p:cNvSpPr>
            <a:spLocks noGrp="1"/>
          </p:cNvSpPr>
          <p:nvPr>
            <p:ph type="title"/>
          </p:nvPr>
        </p:nvSpPr>
        <p:spPr>
          <a:xfrm>
            <a:off x="612649" y="457199"/>
            <a:ext cx="4970822" cy="2667485"/>
          </a:xfrm>
        </p:spPr>
        <p:txBody>
          <a:bodyPr anchor="b">
            <a:norm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id="{0A0FF7AB-F851-4425-8407-996C920E6847}"/>
              </a:ext>
            </a:extLst>
          </p:cNvPr>
          <p:cNvSpPr>
            <a:spLocks noGrp="1"/>
          </p:cNvSpPr>
          <p:nvPr>
            <p:ph type="pic" idx="1"/>
          </p:nvPr>
        </p:nvSpPr>
        <p:spPr>
          <a:xfrm>
            <a:off x="6096000" y="457199"/>
            <a:ext cx="5483352"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2ED6CF5-154F-4615-8CDC-E2BFA61FABE2}"/>
              </a:ext>
            </a:extLst>
          </p:cNvPr>
          <p:cNvSpPr>
            <a:spLocks noGrp="1"/>
          </p:cNvSpPr>
          <p:nvPr>
            <p:ph type="body" sz="half" idx="2"/>
          </p:nvPr>
        </p:nvSpPr>
        <p:spPr>
          <a:xfrm>
            <a:off x="612649" y="3322708"/>
            <a:ext cx="4970822" cy="254628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5C400-0D13-495F-8C4E-EC3CDF5F22AF}"/>
              </a:ext>
            </a:extLst>
          </p:cNvPr>
          <p:cNvSpPr>
            <a:spLocks noGrp="1"/>
          </p:cNvSpPr>
          <p:nvPr>
            <p:ph type="dt" sz="half" idx="10"/>
          </p:nvPr>
        </p:nvSpPr>
        <p:spPr/>
        <p:txBody>
          <a:bodyPr/>
          <a:lstStyle/>
          <a:p>
            <a:fld id="{F199CE6B-5DE6-4A2D-B72E-5E8969F9F56F}" type="datetime1">
              <a:rPr lang="en-US" smtClean="0"/>
              <a:t>12/5/2025</a:t>
            </a:fld>
            <a:endParaRPr lang="en-US"/>
          </a:p>
        </p:txBody>
      </p:sp>
      <p:sp>
        <p:nvSpPr>
          <p:cNvPr id="6" name="Footer Placeholder 5">
            <a:extLst>
              <a:ext uri="{FF2B5EF4-FFF2-40B4-BE49-F238E27FC236}">
                <a16:creationId xmlns:a16="http://schemas.microsoft.com/office/drawing/2014/main" id="{4CB290D7-98AC-45E5-A7D6-73520AFC73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94276C-2BD2-4C4F-AC04-DD3D73768A5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630846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70B0-C1C5-4976-80E8-6B4F90EB362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7593EE-493E-4BCE-8992-24CA63E1E0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80919F-FDDD-42FB-8422-A0665D558D00}"/>
              </a:ext>
            </a:extLst>
          </p:cNvPr>
          <p:cNvSpPr>
            <a:spLocks noGrp="1"/>
          </p:cNvSpPr>
          <p:nvPr>
            <p:ph type="dt" sz="half" idx="10"/>
          </p:nvPr>
        </p:nvSpPr>
        <p:spPr/>
        <p:txBody>
          <a:bodyPr/>
          <a:lstStyle/>
          <a:p>
            <a:fld id="{46AB1048-0047-48CA-88BA-D69B470942CF}" type="datetime1">
              <a:rPr lang="en-US" smtClean="0"/>
              <a:t>12/5/2025</a:t>
            </a:fld>
            <a:endParaRPr lang="en-US"/>
          </a:p>
        </p:txBody>
      </p:sp>
      <p:sp>
        <p:nvSpPr>
          <p:cNvPr id="5" name="Footer Placeholder 4">
            <a:extLst>
              <a:ext uri="{FF2B5EF4-FFF2-40B4-BE49-F238E27FC236}">
                <a16:creationId xmlns:a16="http://schemas.microsoft.com/office/drawing/2014/main" id="{A216D38A-35F8-4667-A1F4-49644471E9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CC230-78B7-487B-9C95-CB00868F6F1F}"/>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422897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4CB826-D9AA-4689-B8C0-38D999F0D065}"/>
              </a:ext>
            </a:extLst>
          </p:cNvPr>
          <p:cNvSpPr>
            <a:spLocks noGrp="1"/>
          </p:cNvSpPr>
          <p:nvPr>
            <p:ph type="title" orient="vert"/>
          </p:nvPr>
        </p:nvSpPr>
        <p:spPr>
          <a:xfrm>
            <a:off x="8724900" y="557784"/>
            <a:ext cx="2854452" cy="564342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1F1CDD-16FB-45E0-9887-24374C567647}"/>
              </a:ext>
            </a:extLst>
          </p:cNvPr>
          <p:cNvSpPr>
            <a:spLocks noGrp="1"/>
          </p:cNvSpPr>
          <p:nvPr>
            <p:ph type="body" orient="vert" idx="1"/>
          </p:nvPr>
        </p:nvSpPr>
        <p:spPr>
          <a:xfrm>
            <a:off x="612648" y="557784"/>
            <a:ext cx="7734300" cy="56434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846397-BBD2-4426-B1F5-FD6EA3CDC866}"/>
              </a:ext>
            </a:extLst>
          </p:cNvPr>
          <p:cNvSpPr>
            <a:spLocks noGrp="1"/>
          </p:cNvSpPr>
          <p:nvPr>
            <p:ph type="dt" sz="half" idx="10"/>
          </p:nvPr>
        </p:nvSpPr>
        <p:spPr/>
        <p:txBody>
          <a:bodyPr/>
          <a:lstStyle/>
          <a:p>
            <a:fld id="{5BD83879-648C-49A9-81A2-0EF5946532D0}" type="datetime1">
              <a:rPr lang="en-US" smtClean="0"/>
              <a:t>12/5/2025</a:t>
            </a:fld>
            <a:endParaRPr lang="en-US"/>
          </a:p>
        </p:txBody>
      </p:sp>
      <p:sp>
        <p:nvSpPr>
          <p:cNvPr id="5" name="Footer Placeholder 4">
            <a:extLst>
              <a:ext uri="{FF2B5EF4-FFF2-40B4-BE49-F238E27FC236}">
                <a16:creationId xmlns:a16="http://schemas.microsoft.com/office/drawing/2014/main" id="{FDAB91E4-73D0-4ACD-8F54-00EE6FB1D6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8C61-59FE-44D6-A7D6-AAD292232778}"/>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4275498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42E603F-28B7-4831-BF23-65FBAB13D5FB}"/>
              </a:ext>
            </a:extLst>
          </p:cNvPr>
          <p:cNvSpPr/>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4D39700F-2B10-4402-A7DD-06EE2245880D}"/>
              </a:ext>
              <a:ext uri="{C183D7F6-B498-43B3-948B-1728B52AA6E4}">
                <adec:decorative xmlns:adec="http://schemas.microsoft.com/office/drawing/2017/decorative" val="1"/>
              </a:ext>
            </a:extLst>
          </p:cNvPr>
          <p:cNvSpPr/>
          <p:nvPr/>
        </p:nvSpPr>
        <p:spPr>
          <a:xfrm>
            <a:off x="-1" y="232968"/>
            <a:ext cx="9560477" cy="6625032"/>
          </a:xfrm>
          <a:custGeom>
            <a:avLst/>
            <a:gdLst>
              <a:gd name="connsiteX0" fmla="*/ 8831314 w 9263816"/>
              <a:gd name="connsiteY0" fmla="*/ 5943878 h 6858000"/>
              <a:gd name="connsiteX1" fmla="*/ 9179783 w 9263816"/>
              <a:gd name="connsiteY1" fmla="*/ 6086141 h 6858000"/>
              <a:gd name="connsiteX2" fmla="*/ 9260887 w 9263816"/>
              <a:gd name="connsiteY2" fmla="*/ 6279156 h 6858000"/>
              <a:gd name="connsiteX3" fmla="*/ 8925621 w 9263816"/>
              <a:gd name="connsiteY3" fmla="*/ 6708712 h 6858000"/>
              <a:gd name="connsiteX4" fmla="*/ 8496050 w 9263816"/>
              <a:gd name="connsiteY4" fmla="*/ 6373449 h 6858000"/>
              <a:gd name="connsiteX5" fmla="*/ 8831314 w 9263816"/>
              <a:gd name="connsiteY5" fmla="*/ 5943878 h 6858000"/>
              <a:gd name="connsiteX6" fmla="*/ 7397485 w 9263816"/>
              <a:gd name="connsiteY6" fmla="*/ 5931706 h 6858000"/>
              <a:gd name="connsiteX7" fmla="*/ 7917779 w 9263816"/>
              <a:gd name="connsiteY7" fmla="*/ 6191864 h 6858000"/>
              <a:gd name="connsiteX8" fmla="*/ 8013467 w 9263816"/>
              <a:gd name="connsiteY8" fmla="*/ 6375784 h 6858000"/>
              <a:gd name="connsiteX9" fmla="*/ 8021879 w 9263816"/>
              <a:gd name="connsiteY9" fmla="*/ 6753751 h 6858000"/>
              <a:gd name="connsiteX10" fmla="*/ 7981316 w 9263816"/>
              <a:gd name="connsiteY10" fmla="*/ 6858000 h 6858000"/>
              <a:gd name="connsiteX11" fmla="*/ 6819486 w 9263816"/>
              <a:gd name="connsiteY11" fmla="*/ 6858000 h 6858000"/>
              <a:gd name="connsiteX12" fmla="*/ 6785199 w 9263816"/>
              <a:gd name="connsiteY12" fmla="*/ 6781101 h 6858000"/>
              <a:gd name="connsiteX13" fmla="*/ 7196747 w 9263816"/>
              <a:gd name="connsiteY13" fmla="*/ 5964309 h 6858000"/>
              <a:gd name="connsiteX14" fmla="*/ 7397485 w 9263816"/>
              <a:gd name="connsiteY14" fmla="*/ 5931706 h 6858000"/>
              <a:gd name="connsiteX15" fmla="*/ 1505570 w 9263816"/>
              <a:gd name="connsiteY15" fmla="*/ 227178 h 6858000"/>
              <a:gd name="connsiteX16" fmla="*/ 2026489 w 9263816"/>
              <a:gd name="connsiteY16" fmla="*/ 392370 h 6858000"/>
              <a:gd name="connsiteX17" fmla="*/ 2444553 w 9263816"/>
              <a:gd name="connsiteY17" fmla="*/ 1654853 h 6858000"/>
              <a:gd name="connsiteX18" fmla="*/ 3183153 w 9263816"/>
              <a:gd name="connsiteY18" fmla="*/ 2116208 h 6858000"/>
              <a:gd name="connsiteX19" fmla="*/ 4288384 w 9263816"/>
              <a:gd name="connsiteY19" fmla="*/ 1291908 h 6858000"/>
              <a:gd name="connsiteX20" fmla="*/ 5472602 w 9263816"/>
              <a:gd name="connsiteY20" fmla="*/ 1697818 h 6858000"/>
              <a:gd name="connsiteX21" fmla="*/ 5844697 w 9263816"/>
              <a:gd name="connsiteY21" fmla="*/ 3444791 h 6858000"/>
              <a:gd name="connsiteX22" fmla="*/ 6715674 w 9263816"/>
              <a:gd name="connsiteY22" fmla="*/ 4065208 h 6858000"/>
              <a:gd name="connsiteX23" fmla="*/ 8130429 w 9263816"/>
              <a:gd name="connsiteY23" fmla="*/ 4101787 h 6858000"/>
              <a:gd name="connsiteX24" fmla="*/ 8624630 w 9263816"/>
              <a:gd name="connsiteY24" fmla="*/ 4686202 h 6858000"/>
              <a:gd name="connsiteX25" fmla="*/ 8623843 w 9263816"/>
              <a:gd name="connsiteY25" fmla="*/ 4685749 h 6858000"/>
              <a:gd name="connsiteX26" fmla="*/ 8646859 w 9263816"/>
              <a:gd name="connsiteY26" fmla="*/ 4835156 h 6858000"/>
              <a:gd name="connsiteX27" fmla="*/ 8079403 w 9263816"/>
              <a:gd name="connsiteY27" fmla="*/ 5661624 h 6858000"/>
              <a:gd name="connsiteX28" fmla="*/ 6833105 w 9263816"/>
              <a:gd name="connsiteY28" fmla="*/ 5397208 h 6858000"/>
              <a:gd name="connsiteX29" fmla="*/ 5900832 w 9263816"/>
              <a:gd name="connsiteY29" fmla="*/ 5944462 h 6858000"/>
              <a:gd name="connsiteX30" fmla="*/ 6067212 w 9263816"/>
              <a:gd name="connsiteY30" fmla="*/ 6811916 h 6858000"/>
              <a:gd name="connsiteX31" fmla="*/ 6089565 w 9263816"/>
              <a:gd name="connsiteY31" fmla="*/ 6858000 h 6858000"/>
              <a:gd name="connsiteX32" fmla="*/ 0 w 9263816"/>
              <a:gd name="connsiteY32" fmla="*/ 6858000 h 6858000"/>
              <a:gd name="connsiteX33" fmla="*/ 0 w 9263816"/>
              <a:gd name="connsiteY33" fmla="*/ 2181377 h 6858000"/>
              <a:gd name="connsiteX34" fmla="*/ 73069 w 9263816"/>
              <a:gd name="connsiteY34" fmla="*/ 2215839 h 6858000"/>
              <a:gd name="connsiteX35" fmla="*/ 335445 w 9263816"/>
              <a:gd name="connsiteY35" fmla="*/ 2237140 h 6858000"/>
              <a:gd name="connsiteX36" fmla="*/ 752878 w 9263816"/>
              <a:gd name="connsiteY36" fmla="*/ 1445285 h 6858000"/>
              <a:gd name="connsiteX37" fmla="*/ 1202551 w 9263816"/>
              <a:gd name="connsiteY37" fmla="*/ 314229 h 6858000"/>
              <a:gd name="connsiteX38" fmla="*/ 1505570 w 9263816"/>
              <a:gd name="connsiteY38" fmla="*/ 227178 h 6858000"/>
              <a:gd name="connsiteX39" fmla="*/ 3142509 w 9263816"/>
              <a:gd name="connsiteY39" fmla="*/ 68854 h 6858000"/>
              <a:gd name="connsiteX40" fmla="*/ 3490978 w 9263816"/>
              <a:gd name="connsiteY40" fmla="*/ 211117 h 6858000"/>
              <a:gd name="connsiteX41" fmla="*/ 3572083 w 9263816"/>
              <a:gd name="connsiteY41" fmla="*/ 404131 h 6858000"/>
              <a:gd name="connsiteX42" fmla="*/ 3236814 w 9263816"/>
              <a:gd name="connsiteY42" fmla="*/ 833688 h 6858000"/>
              <a:gd name="connsiteX43" fmla="*/ 2807245 w 9263816"/>
              <a:gd name="connsiteY43" fmla="*/ 498425 h 6858000"/>
              <a:gd name="connsiteX44" fmla="*/ 3142509 w 9263816"/>
              <a:gd name="connsiteY44" fmla="*/ 68854 h 6858000"/>
              <a:gd name="connsiteX45" fmla="*/ 0 w 9263816"/>
              <a:gd name="connsiteY45" fmla="*/ 0 h 6858000"/>
              <a:gd name="connsiteX46" fmla="*/ 39858 w 9263816"/>
              <a:gd name="connsiteY46" fmla="*/ 0 h 6858000"/>
              <a:gd name="connsiteX47" fmla="*/ 65022 w 9263816"/>
              <a:gd name="connsiteY47" fmla="*/ 5834 h 6858000"/>
              <a:gd name="connsiteX48" fmla="*/ 389258 w 9263816"/>
              <a:gd name="connsiteY48" fmla="*/ 235630 h 6858000"/>
              <a:gd name="connsiteX49" fmla="*/ 485484 w 9263816"/>
              <a:gd name="connsiteY49" fmla="*/ 420070 h 6858000"/>
              <a:gd name="connsiteX50" fmla="*/ 74229 w 9263816"/>
              <a:gd name="connsiteY50" fmla="*/ 1237955 h 6858000"/>
              <a:gd name="connsiteX51" fmla="*/ 0 w 9263816"/>
              <a:gd name="connsiteY51" fmla="*/ 12544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63816" h="685800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B760C036-BBCE-4F9E-AD56-DD36D4407B25}"/>
              </a:ext>
            </a:extLst>
          </p:cNvPr>
          <p:cNvSpPr>
            <a:spLocks noGrp="1"/>
          </p:cNvSpPr>
          <p:nvPr>
            <p:ph type="title"/>
          </p:nvPr>
        </p:nvSpPr>
        <p:spPr>
          <a:xfrm>
            <a:off x="609600" y="557784"/>
            <a:ext cx="10972800" cy="1325563"/>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E3A5D7EC-1E6A-473F-B5A4-18CDFB6CF95A}"/>
              </a:ext>
            </a:extLst>
          </p:cNvPr>
          <p:cNvSpPr>
            <a:spLocks noGrp="1"/>
          </p:cNvSpPr>
          <p:nvPr>
            <p:ph type="body" idx="1"/>
          </p:nvPr>
        </p:nvSpPr>
        <p:spPr>
          <a:xfrm>
            <a:off x="609600" y="2106204"/>
            <a:ext cx="10972800" cy="40365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9981C7-34D5-49A4-949D-715FD4BD8FE0}"/>
              </a:ext>
            </a:extLst>
          </p:cNvPr>
          <p:cNvSpPr>
            <a:spLocks noGrp="1"/>
          </p:cNvSpPr>
          <p:nvPr>
            <p:ph type="dt" sz="half" idx="2"/>
          </p:nvPr>
        </p:nvSpPr>
        <p:spPr>
          <a:xfrm>
            <a:off x="609600" y="6356350"/>
            <a:ext cx="2743200" cy="365125"/>
          </a:xfrm>
          <a:prstGeom prst="rect">
            <a:avLst/>
          </a:prstGeom>
        </p:spPr>
        <p:txBody>
          <a:bodyPr vert="horz" lIns="91440" tIns="45720" rIns="91440" bIns="45720" rtlCol="0" anchor="ctr"/>
          <a:lstStyle>
            <a:lvl1pPr algn="l">
              <a:defRPr lang="en-US" sz="800" kern="1200" cap="all" spc="200" smtClean="0">
                <a:solidFill>
                  <a:schemeClr val="tx1"/>
                </a:solidFill>
                <a:latin typeface="+mn-lt"/>
                <a:ea typeface="+mn-ea"/>
                <a:cs typeface="Segoe UI Semilight" panose="020B0402040204020203" pitchFamily="34" charset="0"/>
              </a:defRPr>
            </a:lvl1pPr>
          </a:lstStyle>
          <a:p>
            <a:fld id="{F481A142-DA77-4A5F-AD1F-14E6C18F0F5F}" type="datetime1">
              <a:rPr lang="en-US" smtClean="0"/>
              <a:t>12/5/2025</a:t>
            </a:fld>
            <a:endParaRPr lang="en-US"/>
          </a:p>
        </p:txBody>
      </p:sp>
      <p:sp>
        <p:nvSpPr>
          <p:cNvPr id="5" name="Footer Placeholder 4">
            <a:extLst>
              <a:ext uri="{FF2B5EF4-FFF2-40B4-BE49-F238E27FC236}">
                <a16:creationId xmlns:a16="http://schemas.microsoft.com/office/drawing/2014/main" id="{FA85CE6E-733D-4C60-B40B-C7C10CB5AF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n-US" sz="800" kern="1200" cap="all" spc="200" dirty="0">
                <a:solidFill>
                  <a:schemeClr val="tx1"/>
                </a:solidFill>
                <a:latin typeface="+mn-lt"/>
                <a:ea typeface="+mn-ea"/>
                <a:cs typeface="Segoe UI Semilight" panose="020B0402040204020203" pitchFamily="34" charset="0"/>
              </a:defRPr>
            </a:lvl1pPr>
          </a:lstStyle>
          <a:p>
            <a:endParaRPr lang="en-US"/>
          </a:p>
        </p:txBody>
      </p:sp>
      <p:sp>
        <p:nvSpPr>
          <p:cNvPr id="6" name="Slide Number Placeholder 5">
            <a:extLst>
              <a:ext uri="{FF2B5EF4-FFF2-40B4-BE49-F238E27FC236}">
                <a16:creationId xmlns:a16="http://schemas.microsoft.com/office/drawing/2014/main" id="{92D80D8B-7909-4114-8EBA-C3086DC62B08}"/>
              </a:ext>
            </a:extLst>
          </p:cNvPr>
          <p:cNvSpPr>
            <a:spLocks noGrp="1"/>
          </p:cNvSpPr>
          <p:nvPr>
            <p:ph type="sldNum" sz="quarter" idx="4"/>
          </p:nvPr>
        </p:nvSpPr>
        <p:spPr>
          <a:xfrm>
            <a:off x="10134600" y="6356350"/>
            <a:ext cx="1447800" cy="365125"/>
          </a:xfrm>
          <a:prstGeom prst="rect">
            <a:avLst/>
          </a:prstGeom>
        </p:spPr>
        <p:txBody>
          <a:bodyPr vert="horz" lIns="91440" tIns="45720" rIns="91440" bIns="45720" rtlCol="0" anchor="ctr"/>
          <a:lstStyle>
            <a:lvl1pPr algn="r">
              <a:defRPr lang="en-US" sz="800" kern="1200" cap="all" spc="200" smtClean="0">
                <a:solidFill>
                  <a:schemeClr val="tx1"/>
                </a:solidFill>
                <a:latin typeface="+mn-lt"/>
                <a:ea typeface="+mn-ea"/>
                <a:cs typeface="Segoe UI Semilight" panose="020B0402040204020203" pitchFamily="34" charset="0"/>
              </a:defRPr>
            </a:lvl1pPr>
          </a:lstStyle>
          <a:p>
            <a:fld id="{1F646F3F-274D-499B-ABBE-824EB4ABDC3D}" type="slidenum">
              <a:rPr lang="en-US" smtClean="0"/>
              <a:pPr/>
              <a:t>‹#›</a:t>
            </a:fld>
            <a:endParaRPr lang="en-US"/>
          </a:p>
        </p:txBody>
      </p:sp>
    </p:spTree>
    <p:extLst>
      <p:ext uri="{BB962C8B-B14F-4D97-AF65-F5344CB8AC3E}">
        <p14:creationId xmlns:p14="http://schemas.microsoft.com/office/powerpoint/2010/main" val="28103422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1" r:id="rId6"/>
    <p:sldLayoutId id="2147483727" r:id="rId7"/>
    <p:sldLayoutId id="2147483728" r:id="rId8"/>
    <p:sldLayoutId id="2147483729" r:id="rId9"/>
    <p:sldLayoutId id="2147483730" r:id="rId10"/>
    <p:sldLayoutId id="2147483732" r:id="rId11"/>
  </p:sldLayoutIdLst>
  <p:hf sldNum="0" hdr="0" ftr="0" dt="0"/>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hyperlink" Target="https://www.youtube.com/watch?v=Xf8NtdhqQSY" TargetMode="Externa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hyperlink" Target="https://www.youtube.com/watch?v=Xf8NtdhqQSY" TargetMode="Externa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8" Type="http://schemas.openxmlformats.org/officeDocument/2006/relationships/hyperlink" Target="https://vimeo.com/77125631" TargetMode="External"/><Relationship Id="rId3" Type="http://schemas.openxmlformats.org/officeDocument/2006/relationships/image" Target="../media/image1.png"/><Relationship Id="rId7"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www.youtube.com/watch?v=GNsbaLSQzcM" TargetMode="External"/><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hyperlink" Target="http://www.youtube.com/watch?v=4ucAUDWDql8" TargetMode="Externa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hyperlink" Target="https://www.youtube.com/watch?v=0u5Tzt-_i70" TargetMode="External"/><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hyperlink" Target="http://www.kiesmbo.nl"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studiekeuze123.nl/beroepen"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27.png"/><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9192AB1A-1D37-AE7D-5E8F-B1D5F36C8A1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51B7C6B-C490-FE63-7AC6-3FA911E156C1}"/>
              </a:ext>
            </a:extLst>
          </p:cNvPr>
          <p:cNvSpPr>
            <a:spLocks noGrp="1"/>
          </p:cNvSpPr>
          <p:nvPr>
            <p:ph type="title"/>
          </p:nvPr>
        </p:nvSpPr>
        <p:spPr>
          <a:xfrm>
            <a:off x="609600" y="620"/>
            <a:ext cx="10972800" cy="1325563"/>
          </a:xfrm>
        </p:spPr>
        <p:txBody>
          <a:bodyPr>
            <a:normAutofit/>
          </a:bodyPr>
          <a:lstStyle/>
          <a:p>
            <a:r>
              <a:rPr lang="nl-NL" sz="3200" b="1">
                <a:latin typeface="Avenir Next LT Pro"/>
              </a:rPr>
              <a:t>Tips voor de docent bij het uitvoeren van deze les:</a:t>
            </a:r>
          </a:p>
        </p:txBody>
      </p:sp>
      <p:sp>
        <p:nvSpPr>
          <p:cNvPr id="3" name="Tijdelijke aanduiding voor inhoud 2">
            <a:extLst>
              <a:ext uri="{FF2B5EF4-FFF2-40B4-BE49-F238E27FC236}">
                <a16:creationId xmlns:a16="http://schemas.microsoft.com/office/drawing/2014/main" id="{5E30E1FD-A4DE-0FB5-B364-EB4DC89D9C40}"/>
              </a:ext>
            </a:extLst>
          </p:cNvPr>
          <p:cNvSpPr>
            <a:spLocks noGrp="1"/>
          </p:cNvSpPr>
          <p:nvPr>
            <p:ph idx="1"/>
          </p:nvPr>
        </p:nvSpPr>
        <p:spPr>
          <a:xfrm>
            <a:off x="128789" y="1719157"/>
            <a:ext cx="12192000" cy="4756938"/>
          </a:xfrm>
        </p:spPr>
        <p:txBody>
          <a:bodyPr vert="horz" lIns="91440" tIns="45720" rIns="91440" bIns="45720" rtlCol="0" anchor="t">
            <a:normAutofit/>
          </a:bodyPr>
          <a:lstStyle/>
          <a:p>
            <a:pPr marL="342900" indent="-342900">
              <a:buFont typeface="Arial" panose="020B0604020202020204" pitchFamily="34" charset="0"/>
              <a:buChar char="•"/>
            </a:pPr>
            <a:r>
              <a:rPr lang="nl-NL" sz="2400"/>
              <a:t>Lees de </a:t>
            </a:r>
            <a:r>
              <a:rPr lang="nl-NL" sz="2400" b="1"/>
              <a:t>notitiepagina</a:t>
            </a:r>
            <a:r>
              <a:rPr lang="nl-NL" sz="2400"/>
              <a:t> onder de sheets voor uitleg en suggesties.</a:t>
            </a:r>
          </a:p>
          <a:p>
            <a:pPr marL="342900" indent="-342900">
              <a:buFont typeface="Arial" panose="020B0604020202020204" pitchFamily="34" charset="0"/>
              <a:buChar char="•"/>
            </a:pPr>
            <a:endParaRPr lang="nl-NL" sz="2400"/>
          </a:p>
          <a:p>
            <a:pPr marL="342900" indent="-342900">
              <a:buFont typeface="Arial" panose="020B0604020202020204" pitchFamily="34" charset="0"/>
              <a:buChar char="•"/>
            </a:pPr>
            <a:r>
              <a:rPr lang="nl-NL" sz="2400"/>
              <a:t>Voordat de klas met de inhoud van de les aan de slag gaat is er een sheet met </a:t>
            </a:r>
            <a:r>
              <a:rPr lang="nl-NL" sz="2400" b="1"/>
              <a:t>moeilijke woorden</a:t>
            </a:r>
            <a:r>
              <a:rPr lang="nl-NL" sz="2400"/>
              <a:t>. Vul deze woordenlijst aan, passend bij het niveau van de klas. </a:t>
            </a:r>
          </a:p>
          <a:p>
            <a:pPr marL="342900" indent="-342900">
              <a:buFont typeface="Arial" panose="020B0604020202020204" pitchFamily="34" charset="0"/>
              <a:buChar char="•"/>
            </a:pPr>
            <a:endParaRPr lang="nl-NL" sz="2400"/>
          </a:p>
          <a:p>
            <a:pPr marL="342900" indent="-342900">
              <a:buFont typeface="Arial" panose="020B0604020202020204" pitchFamily="34" charset="0"/>
              <a:buChar char="•"/>
            </a:pPr>
            <a:r>
              <a:rPr lang="nl-NL" sz="2400"/>
              <a:t>In sommige opdrachten wordt gesproken over </a:t>
            </a:r>
            <a:r>
              <a:rPr lang="nl-NL" sz="2400" b="1"/>
              <a:t>ouders/ verzorgers</a:t>
            </a:r>
            <a:r>
              <a:rPr lang="nl-NL" sz="2400"/>
              <a:t>. Voor </a:t>
            </a:r>
            <a:r>
              <a:rPr lang="nl-NL" sz="2400" b="1"/>
              <a:t>AMV-</a:t>
            </a:r>
            <a:r>
              <a:rPr lang="nl-NL" sz="2400" b="1" err="1"/>
              <a:t>ers</a:t>
            </a:r>
            <a:r>
              <a:rPr lang="nl-NL" sz="2400"/>
              <a:t> is deze benaming vaak niet passend en confronterend. In dat geval kan je ouders/ verzorgers vervangen door bijvoorbeeld </a:t>
            </a:r>
            <a:r>
              <a:rPr lang="nl-NL" sz="2400" b="1"/>
              <a:t>'goede bekende' </a:t>
            </a:r>
            <a:endParaRPr lang="nl-NL"/>
          </a:p>
          <a:p>
            <a:pPr marL="342900" indent="-342900">
              <a:buFont typeface="Arial" panose="020B0604020202020204" pitchFamily="34" charset="0"/>
              <a:buChar char="•"/>
            </a:pPr>
            <a:endParaRPr lang="nl-NL" sz="2400"/>
          </a:p>
          <a:p>
            <a:pPr marL="342900" indent="-342900">
              <a:buFont typeface="Arial" panose="020B0604020202020204" pitchFamily="34" charset="0"/>
              <a:buChar char="•"/>
            </a:pPr>
            <a:endParaRPr lang="nl-NL" sz="2400"/>
          </a:p>
          <a:p>
            <a:pPr marL="342900" indent="-342900">
              <a:buFont typeface="Arial" panose="020B0604020202020204" pitchFamily="34" charset="0"/>
              <a:buChar char="•"/>
            </a:pPr>
            <a:endParaRPr lang="nl-NL"/>
          </a:p>
          <a:p>
            <a:pPr marL="342900" indent="-342900">
              <a:buFont typeface="Arial" panose="020B0604020202020204" pitchFamily="34" charset="0"/>
              <a:buChar char="•"/>
            </a:pPr>
            <a:endParaRPr lang="nl-NL"/>
          </a:p>
          <a:p>
            <a:pPr marL="342900" indent="-342900">
              <a:buFont typeface="Arial" panose="020B0604020202020204" pitchFamily="34" charset="0"/>
              <a:buChar char="•"/>
            </a:pPr>
            <a:endParaRPr lang="nl-NL"/>
          </a:p>
        </p:txBody>
      </p:sp>
      <p:pic>
        <p:nvPicPr>
          <p:cNvPr id="4" name="Afbeelding 3">
            <a:extLst>
              <a:ext uri="{FF2B5EF4-FFF2-40B4-BE49-F238E27FC236}">
                <a16:creationId xmlns:a16="http://schemas.microsoft.com/office/drawing/2014/main" id="{D82CB673-6B6E-3DB7-DD91-5204B92578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Tree>
    <p:extLst>
      <p:ext uri="{BB962C8B-B14F-4D97-AF65-F5344CB8AC3E}">
        <p14:creationId xmlns:p14="http://schemas.microsoft.com/office/powerpoint/2010/main" val="36540598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BF9A7372-6214-0D04-B2F2-F4583920BE5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C4995B5-9E6E-BC26-AB0C-B21240EEBFF3}"/>
              </a:ext>
            </a:extLst>
          </p:cNvPr>
          <p:cNvSpPr>
            <a:spLocks noGrp="1"/>
          </p:cNvSpPr>
          <p:nvPr>
            <p:ph type="title"/>
          </p:nvPr>
        </p:nvSpPr>
        <p:spPr>
          <a:xfrm>
            <a:off x="609600" y="-138901"/>
            <a:ext cx="10972800" cy="1325563"/>
          </a:xfrm>
        </p:spPr>
        <p:txBody>
          <a:bodyPr>
            <a:normAutofit/>
          </a:bodyPr>
          <a:lstStyle/>
          <a:p>
            <a:r>
              <a:rPr lang="nl-NL" sz="3200" b="1">
                <a:latin typeface="Avenir Next LT Pro"/>
              </a:rPr>
              <a:t>Tips voor de docent bij het uitvoeren van deze les:</a:t>
            </a:r>
          </a:p>
        </p:txBody>
      </p:sp>
      <p:sp>
        <p:nvSpPr>
          <p:cNvPr id="3" name="Tijdelijke aanduiding voor inhoud 2">
            <a:extLst>
              <a:ext uri="{FF2B5EF4-FFF2-40B4-BE49-F238E27FC236}">
                <a16:creationId xmlns:a16="http://schemas.microsoft.com/office/drawing/2014/main" id="{16D96558-BA48-77FC-70B3-181C390E0D4F}"/>
              </a:ext>
            </a:extLst>
          </p:cNvPr>
          <p:cNvSpPr>
            <a:spLocks noGrp="1"/>
          </p:cNvSpPr>
          <p:nvPr>
            <p:ph idx="1"/>
          </p:nvPr>
        </p:nvSpPr>
        <p:spPr>
          <a:xfrm>
            <a:off x="0" y="1311326"/>
            <a:ext cx="12192000" cy="4756938"/>
          </a:xfrm>
        </p:spPr>
        <p:txBody>
          <a:bodyPr vert="horz" lIns="91440" tIns="45720" rIns="91440" bIns="45720" rtlCol="0" anchor="t">
            <a:normAutofit/>
          </a:bodyPr>
          <a:lstStyle/>
          <a:p>
            <a:r>
              <a:rPr lang="nl-NL"/>
              <a:t>Tijdens deze les onderzoeken de leerlingen de stappen die ze moeten zetten om een bepaald beroep te kunnen uitoefenen.  De les is geschikt voor leerlingen die op een ISK schakelroute 3 doen of leerlingen die op een reguliere vmbo school zitten.</a:t>
            </a:r>
          </a:p>
          <a:p>
            <a:pPr marL="342900" indent="-342900">
              <a:buFont typeface="Arial" panose="020B0604020202020204" pitchFamily="34" charset="0"/>
              <a:buChar char="•"/>
            </a:pPr>
            <a:r>
              <a:rPr lang="nl-NL"/>
              <a:t>Kies of je eerst informatie geeft over het NL-onderwijssysteem (sheet 11, 12 of 13) of dat je eerst uitleg geeft over de verschillende sectoren (sheet 6 </a:t>
            </a:r>
            <a:r>
              <a:rPr lang="nl-NL" err="1"/>
              <a:t>tm</a:t>
            </a:r>
            <a:r>
              <a:rPr lang="nl-NL"/>
              <a:t> 10).</a:t>
            </a:r>
          </a:p>
          <a:p>
            <a:pPr marL="342900" indent="-342900">
              <a:buFont typeface="Arial" panose="020B0604020202020204" pitchFamily="34" charset="0"/>
              <a:buChar char="•"/>
            </a:pPr>
            <a:endParaRPr lang="nl-NL"/>
          </a:p>
          <a:p>
            <a:r>
              <a:rPr lang="nl-NL"/>
              <a:t>Er zijn </a:t>
            </a:r>
            <a:r>
              <a:rPr lang="nl-NL" b="1"/>
              <a:t>2 varianten </a:t>
            </a:r>
            <a:r>
              <a:rPr lang="nl-NL"/>
              <a:t>van de thuisopdracht (sheet 18 en 19):</a:t>
            </a:r>
          </a:p>
          <a:p>
            <a:pPr marL="457200" indent="-457200">
              <a:buFont typeface="+mj-lt"/>
              <a:buAutoNum type="arabicPeriod"/>
            </a:pPr>
            <a:r>
              <a:rPr lang="nl-NL"/>
              <a:t>leerlingen en ouders (of een andere naaste betrokkene) onderzoeken welke stappen je moet zetten voor hetzelfde beroep in het land van herkomst. Deze variant past bij leerlingen in de ISK. (zie sheet 17)</a:t>
            </a:r>
          </a:p>
          <a:p>
            <a:pPr marL="457200" indent="-457200">
              <a:buFont typeface="+mj-lt"/>
              <a:buAutoNum type="arabicPeriod"/>
            </a:pPr>
            <a:r>
              <a:rPr lang="nl-NL"/>
              <a:t>Leerlingen en ouders (of een andere naaste betrokkene) onderzoeken de route naar een beroep waar hoger onderwijs voor nodig is. (zie sheet 18)</a:t>
            </a:r>
          </a:p>
          <a:p>
            <a:pPr marL="342900" indent="-342900">
              <a:buFont typeface="Arial" panose="020B0604020202020204" pitchFamily="34" charset="0"/>
              <a:buChar char="•"/>
            </a:pPr>
            <a:endParaRPr lang="nl-NL"/>
          </a:p>
        </p:txBody>
      </p:sp>
      <p:pic>
        <p:nvPicPr>
          <p:cNvPr id="4" name="Afbeelding 3">
            <a:extLst>
              <a:ext uri="{FF2B5EF4-FFF2-40B4-BE49-F238E27FC236}">
                <a16:creationId xmlns:a16="http://schemas.microsoft.com/office/drawing/2014/main" id="{92C04A55-A559-A1B6-942E-3AFB90C2C28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Tree>
    <p:extLst>
      <p:ext uri="{BB962C8B-B14F-4D97-AF65-F5344CB8AC3E}">
        <p14:creationId xmlns:p14="http://schemas.microsoft.com/office/powerpoint/2010/main" val="35389284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D8B9DA9B-1DBC-42C5-BFBC-E0C86E5C93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53" name="Rectangle 52">
            <a:extLst>
              <a:ext uri="{FF2B5EF4-FFF2-40B4-BE49-F238E27FC236}">
                <a16:creationId xmlns:a16="http://schemas.microsoft.com/office/drawing/2014/main" id="{8989E1E2-22C8-4964-9AA7-DA5BECE282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5" name="Group 54">
            <a:extLst>
              <a:ext uri="{FF2B5EF4-FFF2-40B4-BE49-F238E27FC236}">
                <a16:creationId xmlns:a16="http://schemas.microsoft.com/office/drawing/2014/main" id="{FE6DE3BE-0824-453C-9D8B-6272A7DBD3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3449100"/>
            <a:chOff x="0" y="0"/>
            <a:chExt cx="12188952" cy="3449100"/>
          </a:xfrm>
        </p:grpSpPr>
        <p:sp>
          <p:nvSpPr>
            <p:cNvPr id="56" name="Freeform: Shape 55">
              <a:extLst>
                <a:ext uri="{FF2B5EF4-FFF2-40B4-BE49-F238E27FC236}">
                  <a16:creationId xmlns:a16="http://schemas.microsoft.com/office/drawing/2014/main" id="{C6D05D73-D9BE-41AA-AA77-0A0A3EB9A2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3824578" cy="3449100"/>
            </a:xfrm>
            <a:custGeom>
              <a:avLst/>
              <a:gdLst>
                <a:gd name="connsiteX0" fmla="*/ 2864224 w 4608036"/>
                <a:gd name="connsiteY0" fmla="*/ 3013465 h 4155642"/>
                <a:gd name="connsiteX1" fmla="*/ 3193644 w 4608036"/>
                <a:gd name="connsiteY1" fmla="*/ 3342885 h 4155642"/>
                <a:gd name="connsiteX2" fmla="*/ 2864224 w 4608036"/>
                <a:gd name="connsiteY2" fmla="*/ 3672305 h 4155642"/>
                <a:gd name="connsiteX3" fmla="*/ 2534804 w 4608036"/>
                <a:gd name="connsiteY3" fmla="*/ 3342885 h 4155642"/>
                <a:gd name="connsiteX4" fmla="*/ 2864224 w 4608036"/>
                <a:gd name="connsiteY4" fmla="*/ 3013465 h 4155642"/>
                <a:gd name="connsiteX5" fmla="*/ 4137192 w 4608036"/>
                <a:gd name="connsiteY5" fmla="*/ 1067730 h 4155642"/>
                <a:gd name="connsiteX6" fmla="*/ 4608036 w 4608036"/>
                <a:gd name="connsiteY6" fmla="*/ 1538574 h 4155642"/>
                <a:gd name="connsiteX7" fmla="*/ 4137192 w 4608036"/>
                <a:gd name="connsiteY7" fmla="*/ 2009418 h 4155642"/>
                <a:gd name="connsiteX8" fmla="*/ 3666348 w 4608036"/>
                <a:gd name="connsiteY8" fmla="*/ 1538574 h 4155642"/>
                <a:gd name="connsiteX9" fmla="*/ 4137192 w 4608036"/>
                <a:gd name="connsiteY9" fmla="*/ 1067730 h 4155642"/>
                <a:gd name="connsiteX10" fmla="*/ 0 w 4608036"/>
                <a:gd name="connsiteY10" fmla="*/ 0 h 4155642"/>
                <a:gd name="connsiteX11" fmla="*/ 3795833 w 4608036"/>
                <a:gd name="connsiteY11" fmla="*/ 0 h 4155642"/>
                <a:gd name="connsiteX12" fmla="*/ 3841595 w 4608036"/>
                <a:gd name="connsiteY12" fmla="*/ 73186 h 4155642"/>
                <a:gd name="connsiteX13" fmla="*/ 3934738 w 4608036"/>
                <a:gd name="connsiteY13" fmla="*/ 385943 h 4155642"/>
                <a:gd name="connsiteX14" fmla="*/ 3463544 w 4608036"/>
                <a:gd name="connsiteY14" fmla="*/ 1479388 h 4155642"/>
                <a:gd name="connsiteX15" fmla="*/ 3697976 w 4608036"/>
                <a:gd name="connsiteY15" fmla="*/ 2152566 h 4155642"/>
                <a:gd name="connsiteX16" fmla="*/ 4453203 w 4608036"/>
                <a:gd name="connsiteY16" fmla="*/ 2717907 h 4155642"/>
                <a:gd name="connsiteX17" fmla="*/ 4496628 w 4608036"/>
                <a:gd name="connsiteY17" fmla="*/ 3226246 h 4155642"/>
                <a:gd name="connsiteX18" fmla="*/ 4496096 w 4608036"/>
                <a:gd name="connsiteY18" fmla="*/ 3225957 h 4155642"/>
                <a:gd name="connsiteX19" fmla="*/ 4451007 w 4608036"/>
                <a:gd name="connsiteY19" fmla="*/ 3316076 h 4155642"/>
                <a:gd name="connsiteX20" fmla="*/ 3823709 w 4608036"/>
                <a:gd name="connsiteY20" fmla="*/ 3546693 h 4155642"/>
                <a:gd name="connsiteX21" fmla="*/ 3248158 w 4608036"/>
                <a:gd name="connsiteY21" fmla="*/ 2922031 h 4155642"/>
                <a:gd name="connsiteX22" fmla="*/ 2530174 w 4608036"/>
                <a:gd name="connsiteY22" fmla="*/ 2860271 h 4155642"/>
                <a:gd name="connsiteX23" fmla="*/ 2016602 w 4608036"/>
                <a:gd name="connsiteY23" fmla="*/ 4003023 h 4155642"/>
                <a:gd name="connsiteX24" fmla="*/ 1217280 w 4608036"/>
                <a:gd name="connsiteY24" fmla="*/ 4085330 h 4155642"/>
                <a:gd name="connsiteX25" fmla="*/ 610283 w 4608036"/>
                <a:gd name="connsiteY25" fmla="*/ 3347934 h 4155642"/>
                <a:gd name="connsiteX26" fmla="*/ 64778 w 4608036"/>
                <a:gd name="connsiteY26" fmla="*/ 3424177 h 4155642"/>
                <a:gd name="connsiteX27" fmla="*/ 0 w 4608036"/>
                <a:gd name="connsiteY27" fmla="*/ 3439842 h 415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608036" h="4155642">
                  <a:moveTo>
                    <a:pt x="2864224" y="3013465"/>
                  </a:moveTo>
                  <a:cubicBezTo>
                    <a:pt x="3046158" y="3013465"/>
                    <a:pt x="3193644" y="3160951"/>
                    <a:pt x="3193644" y="3342885"/>
                  </a:cubicBezTo>
                  <a:cubicBezTo>
                    <a:pt x="3193644" y="3524819"/>
                    <a:pt x="3046158" y="3672305"/>
                    <a:pt x="2864224" y="3672305"/>
                  </a:cubicBezTo>
                  <a:cubicBezTo>
                    <a:pt x="2682290" y="3672305"/>
                    <a:pt x="2534804" y="3524819"/>
                    <a:pt x="2534804" y="3342885"/>
                  </a:cubicBezTo>
                  <a:cubicBezTo>
                    <a:pt x="2534804" y="3160951"/>
                    <a:pt x="2682290" y="3013465"/>
                    <a:pt x="2864224" y="3013465"/>
                  </a:cubicBezTo>
                  <a:close/>
                  <a:moveTo>
                    <a:pt x="4137192" y="1067730"/>
                  </a:moveTo>
                  <a:cubicBezTo>
                    <a:pt x="4397232" y="1067730"/>
                    <a:pt x="4608036" y="1278534"/>
                    <a:pt x="4608036" y="1538574"/>
                  </a:cubicBezTo>
                  <a:cubicBezTo>
                    <a:pt x="4608036" y="1798614"/>
                    <a:pt x="4397232" y="2009418"/>
                    <a:pt x="4137192" y="2009418"/>
                  </a:cubicBezTo>
                  <a:cubicBezTo>
                    <a:pt x="3877152" y="2009418"/>
                    <a:pt x="3666348" y="1798614"/>
                    <a:pt x="3666348" y="1538574"/>
                  </a:cubicBezTo>
                  <a:cubicBezTo>
                    <a:pt x="3666348" y="1278534"/>
                    <a:pt x="3877152" y="1067730"/>
                    <a:pt x="4137192" y="1067730"/>
                  </a:cubicBezTo>
                  <a:close/>
                  <a:moveTo>
                    <a:pt x="0" y="0"/>
                  </a:moveTo>
                  <a:lnTo>
                    <a:pt x="3795833" y="0"/>
                  </a:lnTo>
                  <a:lnTo>
                    <a:pt x="3841595" y="73186"/>
                  </a:lnTo>
                  <a:cubicBezTo>
                    <a:pt x="3894967" y="172063"/>
                    <a:pt x="3928651" y="280143"/>
                    <a:pt x="3934738" y="385943"/>
                  </a:cubicBezTo>
                  <a:cubicBezTo>
                    <a:pt x="3960418" y="832278"/>
                    <a:pt x="3478459" y="955056"/>
                    <a:pt x="3463544" y="1479388"/>
                  </a:cubicBezTo>
                  <a:cubicBezTo>
                    <a:pt x="3453054" y="1845938"/>
                    <a:pt x="3679069" y="2129671"/>
                    <a:pt x="3697976" y="2152566"/>
                  </a:cubicBezTo>
                  <a:cubicBezTo>
                    <a:pt x="3965589" y="2479019"/>
                    <a:pt x="4316509" y="2388300"/>
                    <a:pt x="4453203" y="2717907"/>
                  </a:cubicBezTo>
                  <a:cubicBezTo>
                    <a:pt x="4482150" y="2787623"/>
                    <a:pt x="4575626" y="3013102"/>
                    <a:pt x="4496628" y="3226246"/>
                  </a:cubicBezTo>
                  <a:lnTo>
                    <a:pt x="4496096" y="3225957"/>
                  </a:lnTo>
                  <a:cubicBezTo>
                    <a:pt x="4484372" y="3257587"/>
                    <a:pt x="4469256" y="3287777"/>
                    <a:pt x="4451007" y="3316076"/>
                  </a:cubicBezTo>
                  <a:cubicBezTo>
                    <a:pt x="4320132" y="3518667"/>
                    <a:pt x="4035532" y="3615706"/>
                    <a:pt x="3823709" y="3546693"/>
                  </a:cubicBezTo>
                  <a:cubicBezTo>
                    <a:pt x="3538592" y="3453712"/>
                    <a:pt x="3591223" y="3127434"/>
                    <a:pt x="3248158" y="2922031"/>
                  </a:cubicBezTo>
                  <a:cubicBezTo>
                    <a:pt x="3067991" y="2814166"/>
                    <a:pt x="2749462" y="2730532"/>
                    <a:pt x="2530174" y="2860271"/>
                  </a:cubicBezTo>
                  <a:cubicBezTo>
                    <a:pt x="2163165" y="3077424"/>
                    <a:pt x="2417778" y="3690971"/>
                    <a:pt x="2016602" y="4003023"/>
                  </a:cubicBezTo>
                  <a:cubicBezTo>
                    <a:pt x="1798688" y="4172165"/>
                    <a:pt x="1453297" y="4202389"/>
                    <a:pt x="1217280" y="4085330"/>
                  </a:cubicBezTo>
                  <a:cubicBezTo>
                    <a:pt x="855483" y="3905582"/>
                    <a:pt x="940040" y="3474447"/>
                    <a:pt x="610283" y="3347934"/>
                  </a:cubicBezTo>
                  <a:cubicBezTo>
                    <a:pt x="439259" y="3282322"/>
                    <a:pt x="269119" y="3365698"/>
                    <a:pt x="64778" y="3424177"/>
                  </a:cubicBezTo>
                  <a:lnTo>
                    <a:pt x="0" y="343984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57" name="Freeform: Shape 56">
              <a:extLst>
                <a:ext uri="{FF2B5EF4-FFF2-40B4-BE49-F238E27FC236}">
                  <a16:creationId xmlns:a16="http://schemas.microsoft.com/office/drawing/2014/main" id="{AD03098B-9C5B-42CF-8CB5-49E411EAC9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16074" y="0"/>
              <a:ext cx="5122410" cy="2483032"/>
            </a:xfrm>
            <a:custGeom>
              <a:avLst/>
              <a:gdLst>
                <a:gd name="connsiteX0" fmla="*/ 2376185 w 6680315"/>
                <a:gd name="connsiteY0" fmla="*/ 2274739 h 3133080"/>
                <a:gd name="connsiteX1" fmla="*/ 2621677 w 6680315"/>
                <a:gd name="connsiteY1" fmla="*/ 2520231 h 3133080"/>
                <a:gd name="connsiteX2" fmla="*/ 2376185 w 6680315"/>
                <a:gd name="connsiteY2" fmla="*/ 2765723 h 3133080"/>
                <a:gd name="connsiteX3" fmla="*/ 2130693 w 6680315"/>
                <a:gd name="connsiteY3" fmla="*/ 2520231 h 3133080"/>
                <a:gd name="connsiteX4" fmla="*/ 2376185 w 6680315"/>
                <a:gd name="connsiteY4" fmla="*/ 2274739 h 3133080"/>
                <a:gd name="connsiteX5" fmla="*/ 915559 w 6680315"/>
                <a:gd name="connsiteY5" fmla="*/ 0 h 3133080"/>
                <a:gd name="connsiteX6" fmla="*/ 6269857 w 6680315"/>
                <a:gd name="connsiteY6" fmla="*/ 0 h 3133080"/>
                <a:gd name="connsiteX7" fmla="*/ 6333461 w 6680315"/>
                <a:gd name="connsiteY7" fmla="*/ 55051 h 3133080"/>
                <a:gd name="connsiteX8" fmla="*/ 6627820 w 6680315"/>
                <a:gd name="connsiteY8" fmla="*/ 535633 h 3133080"/>
                <a:gd name="connsiteX9" fmla="*/ 5916976 w 6680315"/>
                <a:gd name="connsiteY9" fmla="*/ 1967923 h 3133080"/>
                <a:gd name="connsiteX10" fmla="*/ 5656632 w 6680315"/>
                <a:gd name="connsiteY10" fmla="*/ 2028995 h 3133080"/>
                <a:gd name="connsiteX11" fmla="*/ 5657201 w 6680315"/>
                <a:gd name="connsiteY11" fmla="*/ 2029343 h 3133080"/>
                <a:gd name="connsiteX12" fmla="*/ 4819410 w 6680315"/>
                <a:gd name="connsiteY12" fmla="*/ 2573019 h 3133080"/>
                <a:gd name="connsiteX13" fmla="*/ 4152315 w 6680315"/>
                <a:gd name="connsiteY13" fmla="*/ 3087290 h 3133080"/>
                <a:gd name="connsiteX14" fmla="*/ 2764377 w 6680315"/>
                <a:gd name="connsiteY14" fmla="*/ 2425642 h 3133080"/>
                <a:gd name="connsiteX15" fmla="*/ 2750517 w 6680315"/>
                <a:gd name="connsiteY15" fmla="*/ 2391089 h 3133080"/>
                <a:gd name="connsiteX16" fmla="*/ 2240374 w 6680315"/>
                <a:gd name="connsiteY16" fmla="*/ 2149627 h 3133080"/>
                <a:gd name="connsiteX17" fmla="*/ 2225364 w 6680315"/>
                <a:gd name="connsiteY17" fmla="*/ 2154748 h 3133080"/>
                <a:gd name="connsiteX18" fmla="*/ 1325912 w 6680315"/>
                <a:gd name="connsiteY18" fmla="*/ 2089711 h 3133080"/>
                <a:gd name="connsiteX19" fmla="*/ 824187 w 6680315"/>
                <a:gd name="connsiteY19" fmla="*/ 535061 h 3133080"/>
                <a:gd name="connsiteX20" fmla="*/ 919100 w 6680315"/>
                <a:gd name="connsiteY20" fmla="*/ 16532 h 3133080"/>
                <a:gd name="connsiteX21" fmla="*/ 0 w 6680315"/>
                <a:gd name="connsiteY21" fmla="*/ 0 h 3133080"/>
                <a:gd name="connsiteX22" fmla="*/ 759926 w 6680315"/>
                <a:gd name="connsiteY22" fmla="*/ 0 h 3133080"/>
                <a:gd name="connsiteX23" fmla="*/ 379963 w 6680315"/>
                <a:gd name="connsiteY23" fmla="*/ 379963 h 3133080"/>
                <a:gd name="connsiteX24" fmla="*/ 0 w 6680315"/>
                <a:gd name="connsiteY24" fmla="*/ 0 h 313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680315" h="3133080">
                  <a:moveTo>
                    <a:pt x="2376185" y="2274739"/>
                  </a:moveTo>
                  <a:cubicBezTo>
                    <a:pt x="2511766" y="2274739"/>
                    <a:pt x="2621677" y="2384650"/>
                    <a:pt x="2621677" y="2520231"/>
                  </a:cubicBezTo>
                  <a:cubicBezTo>
                    <a:pt x="2621677" y="2655812"/>
                    <a:pt x="2511766" y="2765723"/>
                    <a:pt x="2376185" y="2765723"/>
                  </a:cubicBezTo>
                  <a:cubicBezTo>
                    <a:pt x="2240604" y="2765723"/>
                    <a:pt x="2130693" y="2655812"/>
                    <a:pt x="2130693" y="2520231"/>
                  </a:cubicBezTo>
                  <a:cubicBezTo>
                    <a:pt x="2130693" y="2384650"/>
                    <a:pt x="2240604" y="2274739"/>
                    <a:pt x="2376185" y="2274739"/>
                  </a:cubicBezTo>
                  <a:close/>
                  <a:moveTo>
                    <a:pt x="915559" y="0"/>
                  </a:moveTo>
                  <a:lnTo>
                    <a:pt x="6269857" y="0"/>
                  </a:lnTo>
                  <a:lnTo>
                    <a:pt x="6333461" y="55051"/>
                  </a:lnTo>
                  <a:cubicBezTo>
                    <a:pt x="6467804" y="186497"/>
                    <a:pt x="6570056" y="350740"/>
                    <a:pt x="6627820" y="535633"/>
                  </a:cubicBezTo>
                  <a:cubicBezTo>
                    <a:pt x="6812129" y="1122863"/>
                    <a:pt x="6495949" y="1759672"/>
                    <a:pt x="5916976" y="1967923"/>
                  </a:cubicBezTo>
                  <a:cubicBezTo>
                    <a:pt x="5832813" y="1998168"/>
                    <a:pt x="5745467" y="2018689"/>
                    <a:pt x="5656632" y="2028995"/>
                  </a:cubicBezTo>
                  <a:lnTo>
                    <a:pt x="5657201" y="2029343"/>
                  </a:lnTo>
                  <a:cubicBezTo>
                    <a:pt x="5308450" y="2070037"/>
                    <a:pt x="4998668" y="2271133"/>
                    <a:pt x="4819410" y="2573019"/>
                  </a:cubicBezTo>
                  <a:cubicBezTo>
                    <a:pt x="4670050" y="2822633"/>
                    <a:pt x="4431704" y="3006386"/>
                    <a:pt x="4152315" y="3087290"/>
                  </a:cubicBezTo>
                  <a:cubicBezTo>
                    <a:pt x="3592036" y="3250782"/>
                    <a:pt x="2989950" y="2964019"/>
                    <a:pt x="2764377" y="2425642"/>
                  </a:cubicBezTo>
                  <a:cubicBezTo>
                    <a:pt x="2759551" y="2414135"/>
                    <a:pt x="2754885" y="2402573"/>
                    <a:pt x="2750517" y="2391089"/>
                  </a:cubicBezTo>
                  <a:cubicBezTo>
                    <a:pt x="2672611" y="2187301"/>
                    <a:pt x="2445841" y="2076373"/>
                    <a:pt x="2240374" y="2149627"/>
                  </a:cubicBezTo>
                  <a:cubicBezTo>
                    <a:pt x="2235371" y="2151333"/>
                    <a:pt x="2230368" y="2153040"/>
                    <a:pt x="2225364" y="2154748"/>
                  </a:cubicBezTo>
                  <a:cubicBezTo>
                    <a:pt x="1929107" y="2255822"/>
                    <a:pt x="1604512" y="2232327"/>
                    <a:pt x="1325912" y="2089711"/>
                  </a:cubicBezTo>
                  <a:cubicBezTo>
                    <a:pt x="758058" y="1798925"/>
                    <a:pt x="533439" y="1102920"/>
                    <a:pt x="824187" y="535061"/>
                  </a:cubicBezTo>
                  <a:cubicBezTo>
                    <a:pt x="906824" y="374161"/>
                    <a:pt x="939105" y="193647"/>
                    <a:pt x="919100" y="16532"/>
                  </a:cubicBezTo>
                  <a:close/>
                  <a:moveTo>
                    <a:pt x="0" y="0"/>
                  </a:moveTo>
                  <a:lnTo>
                    <a:pt x="759926" y="0"/>
                  </a:lnTo>
                  <a:cubicBezTo>
                    <a:pt x="759926" y="209848"/>
                    <a:pt x="589811" y="379963"/>
                    <a:pt x="379963" y="379963"/>
                  </a:cubicBezTo>
                  <a:cubicBezTo>
                    <a:pt x="170115" y="379963"/>
                    <a:pt x="0" y="209848"/>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58" name="Freeform: Shape 57">
              <a:extLst>
                <a:ext uri="{FF2B5EF4-FFF2-40B4-BE49-F238E27FC236}">
                  <a16:creationId xmlns:a16="http://schemas.microsoft.com/office/drawing/2014/main" id="{A5CF38C4-9FB0-4734-B1A8-B11D5B7B66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13412" y="0"/>
              <a:ext cx="3275540" cy="3193212"/>
            </a:xfrm>
            <a:custGeom>
              <a:avLst/>
              <a:gdLst>
                <a:gd name="connsiteX0" fmla="*/ 356965 w 4755826"/>
                <a:gd name="connsiteY0" fmla="*/ 1510747 h 4636292"/>
                <a:gd name="connsiteX1" fmla="*/ 633073 w 4755826"/>
                <a:gd name="connsiteY1" fmla="*/ 1786855 h 4636292"/>
                <a:gd name="connsiteX2" fmla="*/ 356965 w 4755826"/>
                <a:gd name="connsiteY2" fmla="*/ 2062963 h 4636292"/>
                <a:gd name="connsiteX3" fmla="*/ 80857 w 4755826"/>
                <a:gd name="connsiteY3" fmla="*/ 1786855 h 4636292"/>
                <a:gd name="connsiteX4" fmla="*/ 356965 w 4755826"/>
                <a:gd name="connsiteY4" fmla="*/ 1510747 h 4636292"/>
                <a:gd name="connsiteX5" fmla="*/ 596573 w 4755826"/>
                <a:gd name="connsiteY5" fmla="*/ 0 h 4636292"/>
                <a:gd name="connsiteX6" fmla="*/ 4755826 w 4755826"/>
                <a:gd name="connsiteY6" fmla="*/ 0 h 4636292"/>
                <a:gd name="connsiteX7" fmla="*/ 4755826 w 4755826"/>
                <a:gd name="connsiteY7" fmla="*/ 3811763 h 4636292"/>
                <a:gd name="connsiteX8" fmla="*/ 4741436 w 4755826"/>
                <a:gd name="connsiteY8" fmla="*/ 3805391 h 4636292"/>
                <a:gd name="connsiteX9" fmla="*/ 4472311 w 4755826"/>
                <a:gd name="connsiteY9" fmla="*/ 3792619 h 4636292"/>
                <a:gd name="connsiteX10" fmla="*/ 3645297 w 4755826"/>
                <a:gd name="connsiteY10" fmla="*/ 4545251 h 4636292"/>
                <a:gd name="connsiteX11" fmla="*/ 2743181 w 4755826"/>
                <a:gd name="connsiteY11" fmla="*/ 4497419 h 4636292"/>
                <a:gd name="connsiteX12" fmla="*/ 2044123 w 4755826"/>
                <a:gd name="connsiteY12" fmla="*/ 3902154 h 4636292"/>
                <a:gd name="connsiteX13" fmla="*/ 443230 w 4755826"/>
                <a:gd name="connsiteY13" fmla="*/ 4052449 h 4636292"/>
                <a:gd name="connsiteX14" fmla="*/ 4237 w 4755826"/>
                <a:gd name="connsiteY14" fmla="*/ 3104110 h 4636292"/>
                <a:gd name="connsiteX15" fmla="*/ 809700 w 4755826"/>
                <a:gd name="connsiteY15" fmla="*/ 1782672 h 4636292"/>
                <a:gd name="connsiteX16" fmla="*/ 71276 w 4755826"/>
                <a:gd name="connsiteY16" fmla="*/ 805894 h 4636292"/>
                <a:gd name="connsiteX17" fmla="*/ 596555 w 4755826"/>
                <a:gd name="connsiteY17" fmla="*/ 56 h 463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755826" h="4636292">
                  <a:moveTo>
                    <a:pt x="356965" y="1510747"/>
                  </a:moveTo>
                  <a:cubicBezTo>
                    <a:pt x="509455" y="1510747"/>
                    <a:pt x="633073" y="1634365"/>
                    <a:pt x="633073" y="1786855"/>
                  </a:cubicBezTo>
                  <a:cubicBezTo>
                    <a:pt x="633073" y="1939345"/>
                    <a:pt x="509455" y="2062963"/>
                    <a:pt x="356965" y="2062963"/>
                  </a:cubicBezTo>
                  <a:cubicBezTo>
                    <a:pt x="204475" y="2062963"/>
                    <a:pt x="80857" y="1939345"/>
                    <a:pt x="80857" y="1786855"/>
                  </a:cubicBezTo>
                  <a:cubicBezTo>
                    <a:pt x="80857" y="1634365"/>
                    <a:pt x="204475" y="1510747"/>
                    <a:pt x="356965" y="1510747"/>
                  </a:cubicBezTo>
                  <a:close/>
                  <a:moveTo>
                    <a:pt x="596573" y="0"/>
                  </a:moveTo>
                  <a:lnTo>
                    <a:pt x="4755826" y="0"/>
                  </a:lnTo>
                  <a:lnTo>
                    <a:pt x="4755826" y="3811763"/>
                  </a:lnTo>
                  <a:lnTo>
                    <a:pt x="4741436" y="3805391"/>
                  </a:lnTo>
                  <a:cubicBezTo>
                    <a:pt x="4658853" y="3777264"/>
                    <a:pt x="4571441" y="3767265"/>
                    <a:pt x="4472311" y="3792619"/>
                  </a:cubicBezTo>
                  <a:cubicBezTo>
                    <a:pt x="4143272" y="3876780"/>
                    <a:pt x="4072005" y="4319983"/>
                    <a:pt x="3645297" y="4545251"/>
                  </a:cubicBezTo>
                  <a:cubicBezTo>
                    <a:pt x="3326314" y="4713713"/>
                    <a:pt x="3049499" y="4619025"/>
                    <a:pt x="2743181" y="4497419"/>
                  </a:cubicBezTo>
                  <a:cubicBezTo>
                    <a:pt x="2329337" y="4332934"/>
                    <a:pt x="2392121" y="4055114"/>
                    <a:pt x="2044123" y="3902154"/>
                  </a:cubicBezTo>
                  <a:cubicBezTo>
                    <a:pt x="1449035" y="3640479"/>
                    <a:pt x="945081" y="4309626"/>
                    <a:pt x="443230" y="4052449"/>
                  </a:cubicBezTo>
                  <a:cubicBezTo>
                    <a:pt x="133616" y="3893621"/>
                    <a:pt x="-28889" y="3449683"/>
                    <a:pt x="4237" y="3104110"/>
                  </a:cubicBezTo>
                  <a:cubicBezTo>
                    <a:pt x="68675" y="2433787"/>
                    <a:pt x="853966" y="2271030"/>
                    <a:pt x="809700" y="1782672"/>
                  </a:cubicBezTo>
                  <a:cubicBezTo>
                    <a:pt x="768799" y="1331417"/>
                    <a:pt x="77721" y="1250460"/>
                    <a:pt x="71276" y="805894"/>
                  </a:cubicBezTo>
                  <a:cubicBezTo>
                    <a:pt x="66307" y="459384"/>
                    <a:pt x="480827" y="267363"/>
                    <a:pt x="596555" y="5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grpSp>
      <p:sp>
        <p:nvSpPr>
          <p:cNvPr id="2" name="Titel 1">
            <a:extLst>
              <a:ext uri="{FF2B5EF4-FFF2-40B4-BE49-F238E27FC236}">
                <a16:creationId xmlns:a16="http://schemas.microsoft.com/office/drawing/2014/main" id="{A10AC35B-3168-AAFC-89D3-368AD368411E}"/>
              </a:ext>
            </a:extLst>
          </p:cNvPr>
          <p:cNvSpPr>
            <a:spLocks noGrp="1"/>
          </p:cNvSpPr>
          <p:nvPr>
            <p:ph type="ctrTitle"/>
          </p:nvPr>
        </p:nvSpPr>
        <p:spPr>
          <a:xfrm>
            <a:off x="609601" y="3421526"/>
            <a:ext cx="5996366" cy="2693026"/>
          </a:xfrm>
        </p:spPr>
        <p:txBody>
          <a:bodyPr anchor="ctr">
            <a:normAutofit/>
          </a:bodyPr>
          <a:lstStyle/>
          <a:p>
            <a:r>
              <a:rPr lang="nl-NL" sz="4400" b="1">
                <a:effectLst>
                  <a:outerShdw blurRad="38100" dist="38100" dir="2700000" algn="tl">
                    <a:srgbClr val="000000">
                      <a:alpha val="43137"/>
                    </a:srgbClr>
                  </a:outerShdw>
                </a:effectLst>
                <a:latin typeface="Avenir Next LT Pro"/>
                <a:cs typeface="Arial"/>
              </a:rPr>
              <a:t>Beroepen: welke stappen moet je zetten?</a:t>
            </a:r>
          </a:p>
        </p:txBody>
      </p:sp>
      <p:sp>
        <p:nvSpPr>
          <p:cNvPr id="3" name="Ondertitel 2">
            <a:extLst>
              <a:ext uri="{FF2B5EF4-FFF2-40B4-BE49-F238E27FC236}">
                <a16:creationId xmlns:a16="http://schemas.microsoft.com/office/drawing/2014/main" id="{9B80B276-B8AE-3EF9-1802-B43A5AC70E3F}"/>
              </a:ext>
            </a:extLst>
          </p:cNvPr>
          <p:cNvSpPr>
            <a:spLocks noGrp="1"/>
          </p:cNvSpPr>
          <p:nvPr>
            <p:ph type="subTitle" idx="1"/>
          </p:nvPr>
        </p:nvSpPr>
        <p:spPr>
          <a:xfrm>
            <a:off x="6607630" y="3314203"/>
            <a:ext cx="5421084" cy="2800349"/>
          </a:xfrm>
        </p:spPr>
        <p:txBody>
          <a:bodyPr anchor="ctr">
            <a:normAutofit/>
          </a:bodyPr>
          <a:lstStyle/>
          <a:p>
            <a:r>
              <a:rPr lang="nl-NL" sz="2800" b="1"/>
              <a:t>Les 1 Sectoren leren kennen</a:t>
            </a:r>
          </a:p>
        </p:txBody>
      </p:sp>
      <p:pic>
        <p:nvPicPr>
          <p:cNvPr id="27" name="Afbeelding 26" descr="Afbeelding met clipart, tekening, Graphics, illustratie&#10;&#10;Automatisch gegenereerde beschrijving">
            <a:extLst>
              <a:ext uri="{FF2B5EF4-FFF2-40B4-BE49-F238E27FC236}">
                <a16:creationId xmlns:a16="http://schemas.microsoft.com/office/drawing/2014/main" id="{88ABD777-7284-FAFB-52BF-AB16E45EA1B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1804" y="208427"/>
            <a:ext cx="2123393" cy="2241048"/>
          </a:xfrm>
          <a:prstGeom prst="rect">
            <a:avLst/>
          </a:prstGeom>
        </p:spPr>
      </p:pic>
      <p:pic>
        <p:nvPicPr>
          <p:cNvPr id="21" name="Afbeelding 20">
            <a:extLst>
              <a:ext uri="{FF2B5EF4-FFF2-40B4-BE49-F238E27FC236}">
                <a16:creationId xmlns:a16="http://schemas.microsoft.com/office/drawing/2014/main" id="{32BE1290-7FC3-92C2-6176-45D47A29289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48471" y="0"/>
            <a:ext cx="2241048" cy="2050559"/>
          </a:xfrm>
          <a:prstGeom prst="rect">
            <a:avLst/>
          </a:prstGeom>
        </p:spPr>
      </p:pic>
      <p:pic>
        <p:nvPicPr>
          <p:cNvPr id="5" name="Afbeelding 4">
            <a:extLst>
              <a:ext uri="{FF2B5EF4-FFF2-40B4-BE49-F238E27FC236}">
                <a16:creationId xmlns:a16="http://schemas.microsoft.com/office/drawing/2014/main" id="{11B7304C-2257-C1DA-A2AC-5F82F4557C3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697975" y="527776"/>
            <a:ext cx="2241048" cy="1602349"/>
          </a:xfrm>
          <a:prstGeom prst="rect">
            <a:avLst/>
          </a:prstGeom>
        </p:spPr>
      </p:pic>
    </p:spTree>
    <p:extLst>
      <p:ext uri="{BB962C8B-B14F-4D97-AF65-F5344CB8AC3E}">
        <p14:creationId xmlns:p14="http://schemas.microsoft.com/office/powerpoint/2010/main" val="4251962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736713" y="-225988"/>
            <a:ext cx="10972800" cy="1325563"/>
          </a:xfrm>
        </p:spPr>
        <p:txBody>
          <a:bodyPr/>
          <a:lstStyle/>
          <a:p>
            <a:r>
              <a:rPr lang="nl-NL" b="1">
                <a:latin typeface="Avenir Next LT Pro"/>
              </a:rPr>
              <a:t>Wat ga je deze lessen doen?</a:t>
            </a:r>
          </a:p>
        </p:txBody>
      </p:sp>
      <p:sp>
        <p:nvSpPr>
          <p:cNvPr id="3" name="Tijdelijke aanduiding voor inhoud 2">
            <a:extLst>
              <a:ext uri="{FF2B5EF4-FFF2-40B4-BE49-F238E27FC236}">
                <a16:creationId xmlns:a16="http://schemas.microsoft.com/office/drawing/2014/main" id="{DA6A0715-2EC7-BEA1-9E83-AA877BD60738}"/>
              </a:ext>
            </a:extLst>
          </p:cNvPr>
          <p:cNvSpPr>
            <a:spLocks noGrp="1"/>
          </p:cNvSpPr>
          <p:nvPr>
            <p:ph idx="1"/>
          </p:nvPr>
        </p:nvSpPr>
        <p:spPr>
          <a:xfrm>
            <a:off x="609600" y="1278889"/>
            <a:ext cx="10972800" cy="4496819"/>
          </a:xfrm>
        </p:spPr>
        <p:txBody>
          <a:bodyPr vert="horz" lIns="91440" tIns="45720" rIns="91440" bIns="45720" rtlCol="0" anchor="t">
            <a:normAutofit lnSpcReduction="10000"/>
          </a:bodyPr>
          <a:lstStyle/>
          <a:p>
            <a:r>
              <a:rPr lang="nl-NL" b="1"/>
              <a:t>Lesdoelen:</a:t>
            </a:r>
          </a:p>
          <a:p>
            <a:r>
              <a:rPr lang="nl-NL"/>
              <a:t>Aan het einde van de les heb je:</a:t>
            </a:r>
          </a:p>
          <a:p>
            <a:pPr marL="342900" indent="-342900">
              <a:buFont typeface="Arial" panose="020B0604020202020204" pitchFamily="34" charset="0"/>
              <a:buChar char="•"/>
            </a:pPr>
            <a:r>
              <a:rPr lang="nl-NL"/>
              <a:t>ontdekt welke sectoren er zijn</a:t>
            </a:r>
          </a:p>
          <a:p>
            <a:pPr marL="342900" indent="-342900">
              <a:buFont typeface="Arial" panose="020B0604020202020204" pitchFamily="34" charset="0"/>
              <a:buChar char="•"/>
            </a:pPr>
            <a:r>
              <a:rPr lang="nl-NL"/>
              <a:t>twee beroepen onderzocht die jou leuk lijken</a:t>
            </a:r>
          </a:p>
          <a:p>
            <a:pPr marL="342900" indent="-342900">
              <a:buFont typeface="Arial" panose="020B0604020202020204" pitchFamily="34" charset="0"/>
              <a:buChar char="•"/>
            </a:pPr>
            <a:r>
              <a:rPr lang="nl-NL">
                <a:solidFill>
                  <a:srgbClr val="262626"/>
                </a:solidFill>
              </a:rPr>
              <a:t>ontdekt welke opleidingen je moet doen voor deze beroepen</a:t>
            </a:r>
          </a:p>
          <a:p>
            <a:endParaRPr lang="nl-NL" b="1"/>
          </a:p>
          <a:p>
            <a:r>
              <a:rPr lang="nl-NL" b="1"/>
              <a:t>Activiteiten:</a:t>
            </a:r>
            <a:endParaRPr lang="nl-NL"/>
          </a:p>
          <a:p>
            <a:pPr marL="342900" indent="-342900">
              <a:buFont typeface="Wingdings" panose="05000000000000000000" pitchFamily="2" charset="2"/>
              <a:buChar char="q"/>
            </a:pPr>
            <a:r>
              <a:rPr lang="nl-NL"/>
              <a:t>Uitleg</a:t>
            </a:r>
          </a:p>
          <a:p>
            <a:pPr marL="342900" indent="-342900">
              <a:buFont typeface="Wingdings" panose="05000000000000000000" pitchFamily="2" charset="2"/>
              <a:buChar char="q"/>
            </a:pPr>
            <a:r>
              <a:rPr lang="nl-NL"/>
              <a:t>Opdracht</a:t>
            </a:r>
          </a:p>
          <a:p>
            <a:pPr marL="342900" indent="-342900">
              <a:buFont typeface="Wingdings" panose="05000000000000000000" pitchFamily="2" charset="2"/>
              <a:buChar char="q"/>
            </a:pPr>
            <a:r>
              <a:rPr lang="nl-NL"/>
              <a:t>Nabespreken of reflecteren </a:t>
            </a:r>
          </a:p>
        </p:txBody>
      </p:sp>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pic>
        <p:nvPicPr>
          <p:cNvPr id="5" name="Afbeelding 4">
            <a:extLst>
              <a:ext uri="{FF2B5EF4-FFF2-40B4-BE49-F238E27FC236}">
                <a16:creationId xmlns:a16="http://schemas.microsoft.com/office/drawing/2014/main" id="{04711A6F-5E10-D3B8-0E90-96A64FCAEFF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961262" y="229873"/>
            <a:ext cx="1936824" cy="1226190"/>
          </a:xfrm>
          <a:prstGeom prst="rect">
            <a:avLst/>
          </a:prstGeom>
        </p:spPr>
      </p:pic>
      <p:pic>
        <p:nvPicPr>
          <p:cNvPr id="6" name="Afbeelding 5">
            <a:extLst>
              <a:ext uri="{FF2B5EF4-FFF2-40B4-BE49-F238E27FC236}">
                <a16:creationId xmlns:a16="http://schemas.microsoft.com/office/drawing/2014/main" id="{A9AFB78B-5616-86D1-0921-5743A5AB32C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718572" y="5464508"/>
            <a:ext cx="1473428" cy="1360216"/>
          </a:xfrm>
          <a:prstGeom prst="rect">
            <a:avLst/>
          </a:prstGeom>
        </p:spPr>
      </p:pic>
    </p:spTree>
    <p:extLst>
      <p:ext uri="{BB962C8B-B14F-4D97-AF65-F5344CB8AC3E}">
        <p14:creationId xmlns:p14="http://schemas.microsoft.com/office/powerpoint/2010/main" val="1660712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609600" y="-138901"/>
            <a:ext cx="10972800" cy="1325563"/>
          </a:xfrm>
        </p:spPr>
        <p:txBody>
          <a:bodyPr>
            <a:normAutofit fontScale="90000"/>
          </a:bodyPr>
          <a:lstStyle/>
          <a:p>
            <a:r>
              <a:rPr lang="nl-NL" b="1">
                <a:latin typeface="Avenir Next LT Pro"/>
              </a:rPr>
              <a:t>Welke moeilijke woorden kom je tegen?</a:t>
            </a:r>
          </a:p>
        </p:txBody>
      </p:sp>
      <p:sp>
        <p:nvSpPr>
          <p:cNvPr id="3" name="Tijdelijke aanduiding voor inhoud 2">
            <a:extLst>
              <a:ext uri="{FF2B5EF4-FFF2-40B4-BE49-F238E27FC236}">
                <a16:creationId xmlns:a16="http://schemas.microsoft.com/office/drawing/2014/main" id="{DA6A0715-2EC7-BEA1-9E83-AA877BD60738}"/>
              </a:ext>
            </a:extLst>
          </p:cNvPr>
          <p:cNvSpPr>
            <a:spLocks noGrp="1"/>
          </p:cNvSpPr>
          <p:nvPr>
            <p:ph idx="1"/>
          </p:nvPr>
        </p:nvSpPr>
        <p:spPr>
          <a:xfrm>
            <a:off x="609600" y="1551033"/>
            <a:ext cx="10972800" cy="4036534"/>
          </a:xfrm>
        </p:spPr>
        <p:txBody>
          <a:bodyPr vert="horz" lIns="91440" tIns="45720" rIns="91440" bIns="45720" rtlCol="0" anchor="t">
            <a:normAutofit/>
          </a:bodyPr>
          <a:lstStyle/>
          <a:p>
            <a:pPr marL="342900" indent="-342900">
              <a:buFont typeface="Arial" panose="020B0604020202020204" pitchFamily="34" charset="0"/>
              <a:buChar char="•"/>
            </a:pPr>
            <a:r>
              <a:rPr lang="nl-NL"/>
              <a:t>Sector</a:t>
            </a:r>
          </a:p>
          <a:p>
            <a:pPr marL="342900" indent="-342900">
              <a:buFont typeface="Arial" panose="020B0604020202020204" pitchFamily="34" charset="0"/>
              <a:buChar char="•"/>
            </a:pPr>
            <a:r>
              <a:rPr lang="nl-NL"/>
              <a:t>Onderzoek</a:t>
            </a:r>
          </a:p>
          <a:p>
            <a:pPr marL="342900" indent="-342900">
              <a:buFont typeface="Arial" panose="020B0604020202020204" pitchFamily="34" charset="0"/>
              <a:buChar char="•"/>
            </a:pPr>
            <a:r>
              <a:rPr lang="nl-NL"/>
              <a:t>Zorg</a:t>
            </a:r>
          </a:p>
          <a:p>
            <a:pPr marL="342900" indent="-342900">
              <a:buFont typeface="Arial" panose="020B0604020202020204" pitchFamily="34" charset="0"/>
              <a:buChar char="•"/>
            </a:pPr>
            <a:r>
              <a:rPr lang="nl-NL"/>
              <a:t>Welzijn</a:t>
            </a:r>
          </a:p>
          <a:p>
            <a:pPr marL="342900" indent="-342900">
              <a:buFont typeface="Arial" panose="020B0604020202020204" pitchFamily="34" charset="0"/>
              <a:buChar char="•"/>
            </a:pPr>
            <a:endParaRPr lang="nl-NL"/>
          </a:p>
          <a:p>
            <a:pPr marL="342900" indent="-342900">
              <a:buFont typeface="Arial" panose="020B0604020202020204" pitchFamily="34" charset="0"/>
              <a:buChar char="•"/>
            </a:pPr>
            <a:endParaRPr lang="nl-NL"/>
          </a:p>
        </p:txBody>
      </p:sp>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Tree>
    <p:extLst>
      <p:ext uri="{BB962C8B-B14F-4D97-AF65-F5344CB8AC3E}">
        <p14:creationId xmlns:p14="http://schemas.microsoft.com/office/powerpoint/2010/main" val="1742365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736713" y="-225988"/>
            <a:ext cx="10972800" cy="1325563"/>
          </a:xfrm>
        </p:spPr>
        <p:txBody>
          <a:bodyPr/>
          <a:lstStyle/>
          <a:p>
            <a:pPr algn="ctr"/>
            <a:r>
              <a:rPr lang="nl-NL" b="1"/>
              <a:t>Zorg en Welzijn</a:t>
            </a:r>
            <a:endParaRPr lang="nl-NL" b="1">
              <a:latin typeface="Avenir Next LT Pro"/>
              <a:cs typeface="Posterama"/>
            </a:endParaRPr>
          </a:p>
        </p:txBody>
      </p:sp>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
        <p:nvSpPr>
          <p:cNvPr id="6" name="Tijdelijke aanduiding voor inhoud 5">
            <a:extLst>
              <a:ext uri="{FF2B5EF4-FFF2-40B4-BE49-F238E27FC236}">
                <a16:creationId xmlns:a16="http://schemas.microsoft.com/office/drawing/2014/main" id="{2440900F-8CCC-B768-8F53-A70B502387D7}"/>
              </a:ext>
            </a:extLst>
          </p:cNvPr>
          <p:cNvSpPr>
            <a:spLocks noGrp="1"/>
          </p:cNvSpPr>
          <p:nvPr>
            <p:ph idx="1"/>
          </p:nvPr>
        </p:nvSpPr>
        <p:spPr/>
        <p:txBody>
          <a:bodyPr/>
          <a:lstStyle/>
          <a:p>
            <a:r>
              <a:rPr lang="nl-NL"/>
              <a:t>					</a:t>
            </a:r>
            <a:endParaRPr lang="nl-NL" sz="2400" b="1"/>
          </a:p>
        </p:txBody>
      </p:sp>
      <p:pic>
        <p:nvPicPr>
          <p:cNvPr id="9" name="Afbeelding 8">
            <a:extLst>
              <a:ext uri="{FF2B5EF4-FFF2-40B4-BE49-F238E27FC236}">
                <a16:creationId xmlns:a16="http://schemas.microsoft.com/office/drawing/2014/main" id="{50290934-6E8A-1280-B5CA-F5E67CE89DE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55757" y="1344974"/>
            <a:ext cx="3256877" cy="2171251"/>
          </a:xfrm>
          <a:prstGeom prst="rect">
            <a:avLst/>
          </a:prstGeom>
        </p:spPr>
      </p:pic>
      <p:sp>
        <p:nvSpPr>
          <p:cNvPr id="3" name="TextBox 2">
            <a:extLst>
              <a:ext uri="{FF2B5EF4-FFF2-40B4-BE49-F238E27FC236}">
                <a16:creationId xmlns:a16="http://schemas.microsoft.com/office/drawing/2014/main" id="{9694937E-196D-FB2A-E01C-F8A4F6587403}"/>
              </a:ext>
            </a:extLst>
          </p:cNvPr>
          <p:cNvSpPr txBox="1"/>
          <p:nvPr/>
        </p:nvSpPr>
        <p:spPr>
          <a:xfrm>
            <a:off x="4734838" y="5778674"/>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5"/>
              </a:rPr>
              <a:t>Sector Zorg en </a:t>
            </a:r>
            <a:r>
              <a:rPr lang="en-US" err="1">
                <a:hlinkClick r:id="rId5"/>
              </a:rPr>
              <a:t>Welzijn</a:t>
            </a:r>
            <a:r>
              <a:rPr lang="en-US">
                <a:hlinkClick r:id="rId5"/>
              </a:rPr>
              <a:t> VMBO - YouTube</a:t>
            </a:r>
            <a:endParaRPr lang="en-US"/>
          </a:p>
        </p:txBody>
      </p:sp>
      <p:sp>
        <p:nvSpPr>
          <p:cNvPr id="5" name="TextBox 4">
            <a:extLst>
              <a:ext uri="{FF2B5EF4-FFF2-40B4-BE49-F238E27FC236}">
                <a16:creationId xmlns:a16="http://schemas.microsoft.com/office/drawing/2014/main" id="{6483AB3A-5436-AB8D-8774-180B410F4A6A}"/>
              </a:ext>
            </a:extLst>
          </p:cNvPr>
          <p:cNvSpPr txBox="1"/>
          <p:nvPr/>
        </p:nvSpPr>
        <p:spPr>
          <a:xfrm>
            <a:off x="1618531" y="868341"/>
            <a:ext cx="286599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err="1"/>
              <a:t>Gezondheidszorg</a:t>
            </a:r>
            <a:endParaRPr lang="en-US" sz="2000" b="1"/>
          </a:p>
        </p:txBody>
      </p:sp>
      <p:sp>
        <p:nvSpPr>
          <p:cNvPr id="7" name="TextBox 6">
            <a:extLst>
              <a:ext uri="{FF2B5EF4-FFF2-40B4-BE49-F238E27FC236}">
                <a16:creationId xmlns:a16="http://schemas.microsoft.com/office/drawing/2014/main" id="{F1EB3698-003D-6F71-AEDA-5D38BBEA78AB}"/>
              </a:ext>
            </a:extLst>
          </p:cNvPr>
          <p:cNvSpPr txBox="1"/>
          <p:nvPr/>
        </p:nvSpPr>
        <p:spPr>
          <a:xfrm>
            <a:off x="8194378" y="909323"/>
            <a:ext cx="283323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err="1"/>
              <a:t>Welzijn</a:t>
            </a:r>
            <a:endParaRPr lang="en-US" b="1"/>
          </a:p>
        </p:txBody>
      </p:sp>
      <p:sp>
        <p:nvSpPr>
          <p:cNvPr id="8" name="TextBox 7">
            <a:extLst>
              <a:ext uri="{FF2B5EF4-FFF2-40B4-BE49-F238E27FC236}">
                <a16:creationId xmlns:a16="http://schemas.microsoft.com/office/drawing/2014/main" id="{3EFEF1E0-E870-D419-95F3-AB5EE2A2C19D}"/>
              </a:ext>
            </a:extLst>
          </p:cNvPr>
          <p:cNvSpPr txBox="1"/>
          <p:nvPr/>
        </p:nvSpPr>
        <p:spPr>
          <a:xfrm>
            <a:off x="1257942" y="3847811"/>
            <a:ext cx="449719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err="1"/>
              <a:t>Tandartsassistent</a:t>
            </a:r>
            <a:endParaRPr lang="en-US" sz="2400" i="1">
              <a:solidFill>
                <a:srgbClr val="000000"/>
              </a:solidFill>
            </a:endParaRPr>
          </a:p>
          <a:p>
            <a:pPr marL="342900" indent="-342900">
              <a:buFont typeface="Arial"/>
              <a:buChar char="•"/>
            </a:pPr>
            <a:r>
              <a:rPr lang="en-US" sz="2400" err="1"/>
              <a:t>Verpleegkundige</a:t>
            </a:r>
            <a:endParaRPr lang="en-US" sz="2400"/>
          </a:p>
          <a:p>
            <a:pPr marL="342900" indent="-342900">
              <a:buFont typeface="Arial"/>
              <a:buChar char="•"/>
            </a:pPr>
            <a:r>
              <a:rPr lang="en-US" sz="2400" err="1"/>
              <a:t>Helpende</a:t>
            </a:r>
            <a:r>
              <a:rPr lang="en-US" sz="2400"/>
              <a:t> </a:t>
            </a:r>
            <a:r>
              <a:rPr lang="en-US" sz="2400" err="1"/>
              <a:t>zorg</a:t>
            </a:r>
            <a:r>
              <a:rPr lang="en-US" sz="2400"/>
              <a:t> en </a:t>
            </a:r>
            <a:r>
              <a:rPr lang="en-US" sz="2400" err="1"/>
              <a:t>welzijn</a:t>
            </a:r>
            <a:endParaRPr lang="en-US" sz="2400"/>
          </a:p>
        </p:txBody>
      </p:sp>
      <p:pic>
        <p:nvPicPr>
          <p:cNvPr id="12" name="Picture 11">
            <a:extLst>
              <a:ext uri="{FF2B5EF4-FFF2-40B4-BE49-F238E27FC236}">
                <a16:creationId xmlns:a16="http://schemas.microsoft.com/office/drawing/2014/main" id="{B23F98F1-3F39-8798-1443-250C9B46E2D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12894" y="1341550"/>
            <a:ext cx="3386071" cy="2178677"/>
          </a:xfrm>
          <a:prstGeom prst="rect">
            <a:avLst/>
          </a:prstGeom>
        </p:spPr>
      </p:pic>
      <p:sp>
        <p:nvSpPr>
          <p:cNvPr id="13" name="TextBox 12">
            <a:extLst>
              <a:ext uri="{FF2B5EF4-FFF2-40B4-BE49-F238E27FC236}">
                <a16:creationId xmlns:a16="http://schemas.microsoft.com/office/drawing/2014/main" id="{5E286011-D89E-BCC8-CDAD-DAB9A24ADC8E}"/>
              </a:ext>
            </a:extLst>
          </p:cNvPr>
          <p:cNvSpPr txBox="1"/>
          <p:nvPr/>
        </p:nvSpPr>
        <p:spPr>
          <a:xfrm>
            <a:off x="6967576" y="3847811"/>
            <a:ext cx="4497192"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err="1"/>
              <a:t>Medewerker</a:t>
            </a:r>
            <a:r>
              <a:rPr lang="en-US" sz="2400"/>
              <a:t> </a:t>
            </a:r>
            <a:r>
              <a:rPr lang="en-US" sz="2400" err="1"/>
              <a:t>kinderopvang</a:t>
            </a:r>
            <a:endParaRPr lang="en-US" sz="2400"/>
          </a:p>
          <a:p>
            <a:pPr marL="342900" indent="-342900">
              <a:buFont typeface="Arial"/>
              <a:buChar char="•"/>
            </a:pPr>
            <a:r>
              <a:rPr lang="en-US" sz="2400" err="1"/>
              <a:t>Sociaal</a:t>
            </a:r>
            <a:r>
              <a:rPr lang="en-US" sz="2400"/>
              <a:t> </a:t>
            </a:r>
            <a:r>
              <a:rPr lang="en-US" sz="2400" err="1"/>
              <a:t>werker</a:t>
            </a:r>
            <a:endParaRPr lang="en-US" sz="2400"/>
          </a:p>
          <a:p>
            <a:pPr marL="342900" indent="-342900">
              <a:buFont typeface="Arial"/>
              <a:buChar char="•"/>
            </a:pPr>
            <a:r>
              <a:rPr lang="en-US" sz="2400" err="1"/>
              <a:t>Onderwijsassistent</a:t>
            </a:r>
            <a:endParaRPr lang="en-US" sz="2400"/>
          </a:p>
          <a:p>
            <a:endParaRPr lang="en-US" sz="2000"/>
          </a:p>
        </p:txBody>
      </p:sp>
    </p:spTree>
    <p:extLst>
      <p:ext uri="{BB962C8B-B14F-4D97-AF65-F5344CB8AC3E}">
        <p14:creationId xmlns:p14="http://schemas.microsoft.com/office/powerpoint/2010/main" val="4246631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17400-0687-C2A3-6E18-E4156E9ACEA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D8C5A51-4F09-5F32-1B07-C08BA54B0FEC}"/>
              </a:ext>
            </a:extLst>
          </p:cNvPr>
          <p:cNvSpPr>
            <a:spLocks noGrp="1"/>
          </p:cNvSpPr>
          <p:nvPr>
            <p:ph type="title"/>
          </p:nvPr>
        </p:nvSpPr>
        <p:spPr>
          <a:xfrm>
            <a:off x="736713" y="-225988"/>
            <a:ext cx="10972800" cy="1325563"/>
          </a:xfrm>
        </p:spPr>
        <p:txBody>
          <a:bodyPr/>
          <a:lstStyle/>
          <a:p>
            <a:pPr algn="ctr"/>
            <a:r>
              <a:rPr lang="nl-NL" b="1"/>
              <a:t>Zorg en Welzijn</a:t>
            </a:r>
            <a:endParaRPr lang="nl-NL" b="1">
              <a:latin typeface="Avenir Next LT Pro"/>
              <a:cs typeface="Posterama"/>
            </a:endParaRPr>
          </a:p>
        </p:txBody>
      </p:sp>
      <p:pic>
        <p:nvPicPr>
          <p:cNvPr id="4" name="Afbeelding 3">
            <a:extLst>
              <a:ext uri="{FF2B5EF4-FFF2-40B4-BE49-F238E27FC236}">
                <a16:creationId xmlns:a16="http://schemas.microsoft.com/office/drawing/2014/main" id="{36B240C0-D878-CFBF-43EC-A81548AE61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
        <p:nvSpPr>
          <p:cNvPr id="6" name="Tijdelijke aanduiding voor inhoud 5">
            <a:extLst>
              <a:ext uri="{FF2B5EF4-FFF2-40B4-BE49-F238E27FC236}">
                <a16:creationId xmlns:a16="http://schemas.microsoft.com/office/drawing/2014/main" id="{76BF74D3-3A55-22B8-FAC5-CE7A4B1B9052}"/>
              </a:ext>
            </a:extLst>
          </p:cNvPr>
          <p:cNvSpPr>
            <a:spLocks noGrp="1"/>
          </p:cNvSpPr>
          <p:nvPr>
            <p:ph idx="1"/>
          </p:nvPr>
        </p:nvSpPr>
        <p:spPr/>
        <p:txBody>
          <a:bodyPr/>
          <a:lstStyle/>
          <a:p>
            <a:r>
              <a:rPr lang="nl-NL"/>
              <a:t>					</a:t>
            </a:r>
            <a:endParaRPr lang="nl-NL" sz="2400" b="1"/>
          </a:p>
        </p:txBody>
      </p:sp>
      <p:pic>
        <p:nvPicPr>
          <p:cNvPr id="11" name="Afbeelding 10">
            <a:extLst>
              <a:ext uri="{FF2B5EF4-FFF2-40B4-BE49-F238E27FC236}">
                <a16:creationId xmlns:a16="http://schemas.microsoft.com/office/drawing/2014/main" id="{8614E269-48BA-888D-B9B7-7FF664A6D01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5982" y="1633399"/>
            <a:ext cx="3732054" cy="2488036"/>
          </a:xfrm>
          <a:prstGeom prst="rect">
            <a:avLst/>
          </a:prstGeom>
        </p:spPr>
      </p:pic>
      <p:sp>
        <p:nvSpPr>
          <p:cNvPr id="3" name="TextBox 2">
            <a:extLst>
              <a:ext uri="{FF2B5EF4-FFF2-40B4-BE49-F238E27FC236}">
                <a16:creationId xmlns:a16="http://schemas.microsoft.com/office/drawing/2014/main" id="{61697F30-6A06-1DDC-5BB3-1493A963675D}"/>
              </a:ext>
            </a:extLst>
          </p:cNvPr>
          <p:cNvSpPr txBox="1"/>
          <p:nvPr/>
        </p:nvSpPr>
        <p:spPr>
          <a:xfrm>
            <a:off x="4734838" y="5778674"/>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5"/>
              </a:rPr>
              <a:t>Sector Zorg en </a:t>
            </a:r>
            <a:r>
              <a:rPr lang="en-US" err="1">
                <a:hlinkClick r:id="rId5"/>
              </a:rPr>
              <a:t>Welzijn</a:t>
            </a:r>
            <a:r>
              <a:rPr lang="en-US">
                <a:hlinkClick r:id="rId5"/>
              </a:rPr>
              <a:t> VMBO - YouTube</a:t>
            </a:r>
            <a:endParaRPr lang="en-US"/>
          </a:p>
        </p:txBody>
      </p:sp>
      <p:sp>
        <p:nvSpPr>
          <p:cNvPr id="7" name="TextBox 6">
            <a:extLst>
              <a:ext uri="{FF2B5EF4-FFF2-40B4-BE49-F238E27FC236}">
                <a16:creationId xmlns:a16="http://schemas.microsoft.com/office/drawing/2014/main" id="{5BCFD079-105A-9706-603A-3F819AF1B9F4}"/>
              </a:ext>
            </a:extLst>
          </p:cNvPr>
          <p:cNvSpPr txBox="1"/>
          <p:nvPr/>
        </p:nvSpPr>
        <p:spPr>
          <a:xfrm>
            <a:off x="1069624" y="1203048"/>
            <a:ext cx="283323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err="1"/>
              <a:t>Uiterlijke</a:t>
            </a:r>
            <a:r>
              <a:rPr lang="en-US" b="1"/>
              <a:t> </a:t>
            </a:r>
            <a:r>
              <a:rPr lang="en-US" b="1" err="1"/>
              <a:t>verzorging</a:t>
            </a:r>
          </a:p>
        </p:txBody>
      </p:sp>
      <p:sp>
        <p:nvSpPr>
          <p:cNvPr id="8" name="TextBox 7">
            <a:extLst>
              <a:ext uri="{FF2B5EF4-FFF2-40B4-BE49-F238E27FC236}">
                <a16:creationId xmlns:a16="http://schemas.microsoft.com/office/drawing/2014/main" id="{EE8EF9D5-D11E-9D1A-6813-9E735A8DABE7}"/>
              </a:ext>
            </a:extLst>
          </p:cNvPr>
          <p:cNvSpPr txBox="1"/>
          <p:nvPr/>
        </p:nvSpPr>
        <p:spPr>
          <a:xfrm>
            <a:off x="609600" y="4267533"/>
            <a:ext cx="4497192"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a:t>Kapper </a:t>
            </a:r>
          </a:p>
          <a:p>
            <a:pPr marL="342900" indent="-342900">
              <a:buFont typeface="Arial"/>
              <a:buChar char="•"/>
            </a:pPr>
            <a:r>
              <a:rPr lang="en-US" sz="2400" err="1"/>
              <a:t>Schoonheidsspecialist</a:t>
            </a:r>
            <a:endParaRPr lang="en-US" sz="2400"/>
          </a:p>
          <a:p>
            <a:pPr marL="342900" indent="-342900">
              <a:buFont typeface="Arial"/>
              <a:buChar char="•"/>
            </a:pPr>
            <a:r>
              <a:rPr lang="en-US" sz="2400"/>
              <a:t>Manager </a:t>
            </a:r>
            <a:r>
              <a:rPr lang="en-US" sz="2400" err="1"/>
              <a:t>kapsalon</a:t>
            </a:r>
            <a:endParaRPr lang="en-US" sz="2400"/>
          </a:p>
          <a:p>
            <a:pPr marL="342900" indent="-342900">
              <a:buFont typeface="Arial"/>
              <a:buChar char="•"/>
            </a:pPr>
            <a:endParaRPr lang="en-US" sz="2000"/>
          </a:p>
        </p:txBody>
      </p:sp>
      <p:sp>
        <p:nvSpPr>
          <p:cNvPr id="10" name="TextBox 7">
            <a:extLst>
              <a:ext uri="{FF2B5EF4-FFF2-40B4-BE49-F238E27FC236}">
                <a16:creationId xmlns:a16="http://schemas.microsoft.com/office/drawing/2014/main" id="{AF34B316-0ABC-CE90-A506-7FD32414717D}"/>
              </a:ext>
            </a:extLst>
          </p:cNvPr>
          <p:cNvSpPr txBox="1"/>
          <p:nvPr/>
        </p:nvSpPr>
        <p:spPr>
          <a:xfrm>
            <a:off x="6529589" y="4240869"/>
            <a:ext cx="5179924"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a:t>Sport trainer/ coach/ </a:t>
            </a:r>
            <a:r>
              <a:rPr lang="en-US" sz="2400" err="1"/>
              <a:t>instructeur</a:t>
            </a:r>
            <a:endParaRPr lang="en-US" sz="2400"/>
          </a:p>
          <a:p>
            <a:pPr marL="342900" indent="-342900">
              <a:buFont typeface="Arial"/>
              <a:buChar char="•"/>
            </a:pPr>
            <a:r>
              <a:rPr lang="en-US" sz="2400" err="1"/>
              <a:t>medewerker</a:t>
            </a:r>
            <a:r>
              <a:rPr lang="en-US" sz="2400"/>
              <a:t> sport en </a:t>
            </a:r>
            <a:r>
              <a:rPr lang="en-US" sz="2400" err="1"/>
              <a:t>recreatie</a:t>
            </a:r>
            <a:endParaRPr lang="en-US" sz="2400"/>
          </a:p>
          <a:p>
            <a:pPr marL="342900" indent="-342900">
              <a:buFont typeface="Arial"/>
              <a:buChar char="•"/>
            </a:pPr>
            <a:r>
              <a:rPr lang="en-US" sz="2400" err="1"/>
              <a:t>Beveiliger</a:t>
            </a:r>
            <a:endParaRPr lang="en-US" sz="2400"/>
          </a:p>
          <a:p>
            <a:pPr marL="342900" indent="-342900">
              <a:buFont typeface="Arial"/>
              <a:buChar char="•"/>
            </a:pPr>
            <a:endParaRPr lang="en-US" sz="2000"/>
          </a:p>
        </p:txBody>
      </p:sp>
      <p:pic>
        <p:nvPicPr>
          <p:cNvPr id="13" name="Afbeelding 12">
            <a:extLst>
              <a:ext uri="{FF2B5EF4-FFF2-40B4-BE49-F238E27FC236}">
                <a16:creationId xmlns:a16="http://schemas.microsoft.com/office/drawing/2014/main" id="{F6F4C61D-81FB-6EF9-DFF4-B4B6F5766E7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019117" y="1633399"/>
            <a:ext cx="3732054" cy="2488036"/>
          </a:xfrm>
          <a:prstGeom prst="rect">
            <a:avLst/>
          </a:prstGeom>
        </p:spPr>
      </p:pic>
      <p:sp>
        <p:nvSpPr>
          <p:cNvPr id="14" name="TextBox 6">
            <a:extLst>
              <a:ext uri="{FF2B5EF4-FFF2-40B4-BE49-F238E27FC236}">
                <a16:creationId xmlns:a16="http://schemas.microsoft.com/office/drawing/2014/main" id="{EB10B302-7248-AD36-1BD9-D3E6736B0CEA}"/>
              </a:ext>
            </a:extLst>
          </p:cNvPr>
          <p:cNvSpPr txBox="1"/>
          <p:nvPr/>
        </p:nvSpPr>
        <p:spPr>
          <a:xfrm>
            <a:off x="7230939" y="1203048"/>
            <a:ext cx="283323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Sport en </a:t>
            </a:r>
            <a:r>
              <a:rPr lang="en-US" b="1" err="1"/>
              <a:t>beveiliging</a:t>
            </a:r>
            <a:endParaRPr lang="en-US" b="1"/>
          </a:p>
        </p:txBody>
      </p:sp>
    </p:spTree>
    <p:extLst>
      <p:ext uri="{BB962C8B-B14F-4D97-AF65-F5344CB8AC3E}">
        <p14:creationId xmlns:p14="http://schemas.microsoft.com/office/powerpoint/2010/main" val="4021034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2F26F2-D012-64D3-7C52-4E06018F608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9C06B7E-3915-E129-1E43-76B6C26E914A}"/>
              </a:ext>
            </a:extLst>
          </p:cNvPr>
          <p:cNvSpPr>
            <a:spLocks noGrp="1"/>
          </p:cNvSpPr>
          <p:nvPr>
            <p:ph type="title"/>
          </p:nvPr>
        </p:nvSpPr>
        <p:spPr>
          <a:xfrm>
            <a:off x="736713" y="-225988"/>
            <a:ext cx="10972800" cy="1325563"/>
          </a:xfrm>
        </p:spPr>
        <p:txBody>
          <a:bodyPr/>
          <a:lstStyle/>
          <a:p>
            <a:pPr algn="ctr"/>
            <a:r>
              <a:rPr lang="nl-NL" b="1">
                <a:latin typeface="Avenir Next LT Pro"/>
                <a:cs typeface="Posterama"/>
              </a:rPr>
              <a:t>Techniek</a:t>
            </a:r>
          </a:p>
        </p:txBody>
      </p:sp>
      <p:pic>
        <p:nvPicPr>
          <p:cNvPr id="4" name="Afbeelding 3">
            <a:extLst>
              <a:ext uri="{FF2B5EF4-FFF2-40B4-BE49-F238E27FC236}">
                <a16:creationId xmlns:a16="http://schemas.microsoft.com/office/drawing/2014/main" id="{B5C37F82-AFEA-0BDA-8BFE-A047EA68502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
        <p:nvSpPr>
          <p:cNvPr id="6" name="Tijdelijke aanduiding voor inhoud 5">
            <a:extLst>
              <a:ext uri="{FF2B5EF4-FFF2-40B4-BE49-F238E27FC236}">
                <a16:creationId xmlns:a16="http://schemas.microsoft.com/office/drawing/2014/main" id="{84F67FF1-8223-EE3F-3795-DA9C81587136}"/>
              </a:ext>
            </a:extLst>
          </p:cNvPr>
          <p:cNvSpPr>
            <a:spLocks noGrp="1"/>
          </p:cNvSpPr>
          <p:nvPr>
            <p:ph idx="1"/>
          </p:nvPr>
        </p:nvSpPr>
        <p:spPr/>
        <p:txBody>
          <a:bodyPr/>
          <a:lstStyle/>
          <a:p>
            <a:r>
              <a:rPr lang="nl-NL"/>
              <a:t>					</a:t>
            </a:r>
            <a:endParaRPr lang="nl-NL" sz="2400" b="1"/>
          </a:p>
        </p:txBody>
      </p:sp>
      <p:pic>
        <p:nvPicPr>
          <p:cNvPr id="5" name="Afbeelding 4" descr="Afbeelding met kleding, persoon, Menselijk gezicht, vrouw&#10;&#10;Door AI gegenereerde inhoud is mogelijk onjuist.">
            <a:extLst>
              <a:ext uri="{FF2B5EF4-FFF2-40B4-BE49-F238E27FC236}">
                <a16:creationId xmlns:a16="http://schemas.microsoft.com/office/drawing/2014/main" id="{CA4F36A1-557F-878C-CB0E-C0C9AAF1B1B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1056" y="1308245"/>
            <a:ext cx="4071270" cy="2717789"/>
          </a:xfrm>
          <a:prstGeom prst="rect">
            <a:avLst/>
          </a:prstGeom>
        </p:spPr>
      </p:pic>
      <p:pic>
        <p:nvPicPr>
          <p:cNvPr id="8" name="Afbeelding 7" descr="Afbeelding met persoon, ambachtsman, houten, gereedschap&#10;&#10;Door AI gegenereerde inhoud is mogelijk onjuist.">
            <a:extLst>
              <a:ext uri="{FF2B5EF4-FFF2-40B4-BE49-F238E27FC236}">
                <a16:creationId xmlns:a16="http://schemas.microsoft.com/office/drawing/2014/main" id="{C8F781FF-B693-6F4E-3F22-B643CE42F0E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884582" y="1255004"/>
            <a:ext cx="4156546" cy="2771030"/>
          </a:xfrm>
          <a:prstGeom prst="rect">
            <a:avLst/>
          </a:prstGeom>
        </p:spPr>
      </p:pic>
      <p:sp>
        <p:nvSpPr>
          <p:cNvPr id="3" name="TextBox 2">
            <a:extLst>
              <a:ext uri="{FF2B5EF4-FFF2-40B4-BE49-F238E27FC236}">
                <a16:creationId xmlns:a16="http://schemas.microsoft.com/office/drawing/2014/main" id="{0594184F-1D6B-609F-02CE-3BCF95A49804}"/>
              </a:ext>
            </a:extLst>
          </p:cNvPr>
          <p:cNvSpPr txBox="1"/>
          <p:nvPr/>
        </p:nvSpPr>
        <p:spPr>
          <a:xfrm>
            <a:off x="4896136" y="589964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6"/>
              </a:rPr>
              <a:t>Sector </a:t>
            </a:r>
            <a:r>
              <a:rPr lang="en-US" err="1">
                <a:hlinkClick r:id="rId6"/>
              </a:rPr>
              <a:t>Techniek</a:t>
            </a:r>
            <a:r>
              <a:rPr lang="en-US">
                <a:hlinkClick r:id="rId6"/>
              </a:rPr>
              <a:t> VMBO</a:t>
            </a:r>
            <a:endParaRPr lang="en-US"/>
          </a:p>
        </p:txBody>
      </p:sp>
      <p:pic>
        <p:nvPicPr>
          <p:cNvPr id="7" name="Afbeelding 6">
            <a:extLst>
              <a:ext uri="{FF2B5EF4-FFF2-40B4-BE49-F238E27FC236}">
                <a16:creationId xmlns:a16="http://schemas.microsoft.com/office/drawing/2014/main" id="{9BB71237-3C62-78D0-B2B1-AF5DEAA8D43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747232" y="1255003"/>
            <a:ext cx="2775785" cy="2775785"/>
          </a:xfrm>
          <a:prstGeom prst="rect">
            <a:avLst/>
          </a:prstGeom>
        </p:spPr>
      </p:pic>
      <p:sp>
        <p:nvSpPr>
          <p:cNvPr id="9" name="Tekstvak 8">
            <a:extLst>
              <a:ext uri="{FF2B5EF4-FFF2-40B4-BE49-F238E27FC236}">
                <a16:creationId xmlns:a16="http://schemas.microsoft.com/office/drawing/2014/main" id="{10C301F2-04F6-365D-C2BD-C4FF5657D114}"/>
              </a:ext>
            </a:extLst>
          </p:cNvPr>
          <p:cNvSpPr txBox="1"/>
          <p:nvPr/>
        </p:nvSpPr>
        <p:spPr>
          <a:xfrm>
            <a:off x="4624873" y="4482788"/>
            <a:ext cx="3544887" cy="1477328"/>
          </a:xfrm>
          <a:prstGeom prst="rect">
            <a:avLst/>
          </a:prstGeom>
          <a:noFill/>
        </p:spPr>
        <p:txBody>
          <a:bodyPr wrap="square" rtlCol="0">
            <a:spAutoFit/>
          </a:bodyPr>
          <a:lstStyle/>
          <a:p>
            <a:pPr marL="285750" indent="-285750">
              <a:buFont typeface="Arial" panose="020B0604020202020204" pitchFamily="34" charset="0"/>
              <a:buChar char="•"/>
            </a:pPr>
            <a:r>
              <a:rPr lang="nl-NL" sz="2400" err="1"/>
              <a:t>Allrount</a:t>
            </a:r>
            <a:r>
              <a:rPr lang="nl-NL" sz="2400"/>
              <a:t> laborant</a:t>
            </a:r>
          </a:p>
          <a:p>
            <a:pPr marL="285750" indent="-285750">
              <a:buFont typeface="Arial" panose="020B0604020202020204" pitchFamily="34" charset="0"/>
              <a:buChar char="•"/>
            </a:pPr>
            <a:r>
              <a:rPr lang="nl-NL" sz="2400"/>
              <a:t>Biologisch medisch </a:t>
            </a:r>
            <a:r>
              <a:rPr lang="nl-NL" sz="2400" err="1"/>
              <a:t>analyst</a:t>
            </a:r>
            <a:endParaRPr lang="nl-NL" sz="2400"/>
          </a:p>
          <a:p>
            <a:endParaRPr lang="nl-NL"/>
          </a:p>
        </p:txBody>
      </p:sp>
      <p:sp>
        <p:nvSpPr>
          <p:cNvPr id="10" name="Tekstvak 9">
            <a:extLst>
              <a:ext uri="{FF2B5EF4-FFF2-40B4-BE49-F238E27FC236}">
                <a16:creationId xmlns:a16="http://schemas.microsoft.com/office/drawing/2014/main" id="{F3751724-3774-9248-7B09-BEF4BDB5B5BD}"/>
              </a:ext>
            </a:extLst>
          </p:cNvPr>
          <p:cNvSpPr txBox="1"/>
          <p:nvPr/>
        </p:nvSpPr>
        <p:spPr>
          <a:xfrm>
            <a:off x="1195809" y="4482788"/>
            <a:ext cx="3544887" cy="1477328"/>
          </a:xfrm>
          <a:prstGeom prst="rect">
            <a:avLst/>
          </a:prstGeom>
          <a:noFill/>
        </p:spPr>
        <p:txBody>
          <a:bodyPr wrap="square" rtlCol="0">
            <a:spAutoFit/>
          </a:bodyPr>
          <a:lstStyle/>
          <a:p>
            <a:pPr marL="285750" indent="-285750">
              <a:buFont typeface="Arial" panose="020B0604020202020204" pitchFamily="34" charset="0"/>
              <a:buChar char="•"/>
            </a:pPr>
            <a:r>
              <a:rPr lang="nl-NL" sz="2400"/>
              <a:t>ICT software </a:t>
            </a:r>
            <a:r>
              <a:rPr lang="nl-NL" sz="2400" err="1"/>
              <a:t>developer</a:t>
            </a:r>
            <a:endParaRPr lang="nl-NL" sz="2400"/>
          </a:p>
          <a:p>
            <a:pPr marL="285750" indent="-285750">
              <a:buFont typeface="Arial" panose="020B0604020202020204" pitchFamily="34" charset="0"/>
              <a:buChar char="•"/>
            </a:pPr>
            <a:r>
              <a:rPr lang="nl-NL" sz="2400"/>
              <a:t>ICT medewerker</a:t>
            </a:r>
          </a:p>
          <a:p>
            <a:endParaRPr lang="nl-NL"/>
          </a:p>
        </p:txBody>
      </p:sp>
      <p:sp>
        <p:nvSpPr>
          <p:cNvPr id="11" name="Tekstvak 10">
            <a:extLst>
              <a:ext uri="{FF2B5EF4-FFF2-40B4-BE49-F238E27FC236}">
                <a16:creationId xmlns:a16="http://schemas.microsoft.com/office/drawing/2014/main" id="{F666BAE4-2533-70AF-DDA1-D6208B3D5A80}"/>
              </a:ext>
            </a:extLst>
          </p:cNvPr>
          <p:cNvSpPr txBox="1"/>
          <p:nvPr/>
        </p:nvSpPr>
        <p:spPr>
          <a:xfrm>
            <a:off x="8225545" y="4482788"/>
            <a:ext cx="3943064" cy="1477328"/>
          </a:xfrm>
          <a:prstGeom prst="rect">
            <a:avLst/>
          </a:prstGeom>
          <a:noFill/>
        </p:spPr>
        <p:txBody>
          <a:bodyPr wrap="square" rtlCol="0">
            <a:spAutoFit/>
          </a:bodyPr>
          <a:lstStyle/>
          <a:p>
            <a:pPr marL="285750" indent="-285750">
              <a:buFont typeface="Arial" panose="020B0604020202020204" pitchFamily="34" charset="0"/>
              <a:buChar char="•"/>
            </a:pPr>
            <a:r>
              <a:rPr lang="nl-NL" sz="2400"/>
              <a:t>Loodgieter</a:t>
            </a:r>
          </a:p>
          <a:p>
            <a:pPr marL="285750" indent="-285750">
              <a:buFont typeface="Arial" panose="020B0604020202020204" pitchFamily="34" charset="0"/>
              <a:buChar char="•"/>
            </a:pPr>
            <a:r>
              <a:rPr lang="nl-NL" sz="2400"/>
              <a:t>Timmerman </a:t>
            </a:r>
          </a:p>
          <a:p>
            <a:pPr marL="285750" indent="-285750">
              <a:buFont typeface="Arial" panose="020B0604020202020204" pitchFamily="34" charset="0"/>
              <a:buChar char="•"/>
            </a:pPr>
            <a:r>
              <a:rPr lang="nl-NL" sz="2400"/>
              <a:t>Automonteur</a:t>
            </a:r>
          </a:p>
          <a:p>
            <a:endParaRPr lang="nl-NL"/>
          </a:p>
        </p:txBody>
      </p:sp>
      <p:sp>
        <p:nvSpPr>
          <p:cNvPr id="13" name="Tekstvak 12">
            <a:extLst>
              <a:ext uri="{FF2B5EF4-FFF2-40B4-BE49-F238E27FC236}">
                <a16:creationId xmlns:a16="http://schemas.microsoft.com/office/drawing/2014/main" id="{42B33ECD-55E6-82BC-9CC8-49FAD70497B9}"/>
              </a:ext>
            </a:extLst>
          </p:cNvPr>
          <p:cNvSpPr txBox="1"/>
          <p:nvPr/>
        </p:nvSpPr>
        <p:spPr>
          <a:xfrm>
            <a:off x="4624873" y="6338099"/>
            <a:ext cx="6096000" cy="646331"/>
          </a:xfrm>
          <a:prstGeom prst="rect">
            <a:avLst/>
          </a:prstGeom>
          <a:noFill/>
        </p:spPr>
        <p:txBody>
          <a:bodyPr wrap="square">
            <a:spAutoFit/>
          </a:bodyPr>
          <a:lstStyle/>
          <a:p>
            <a:r>
              <a:rPr lang="nl-NL">
                <a:hlinkClick r:id="rId8"/>
              </a:rPr>
              <a:t>filmpje de 7 werelden van techniek</a:t>
            </a:r>
            <a:endParaRPr lang="nl-NL"/>
          </a:p>
          <a:p>
            <a:endParaRPr lang="nl-NL"/>
          </a:p>
        </p:txBody>
      </p:sp>
    </p:spTree>
    <p:extLst>
      <p:ext uri="{BB962C8B-B14F-4D97-AF65-F5344CB8AC3E}">
        <p14:creationId xmlns:p14="http://schemas.microsoft.com/office/powerpoint/2010/main" val="203071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BE811-7B5E-D7FE-6F80-3AA0446BF91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BB9E2B7-50EE-8826-0C70-F5E1A78B9DB9}"/>
              </a:ext>
            </a:extLst>
          </p:cNvPr>
          <p:cNvSpPr>
            <a:spLocks noGrp="1"/>
          </p:cNvSpPr>
          <p:nvPr>
            <p:ph type="title"/>
          </p:nvPr>
        </p:nvSpPr>
        <p:spPr>
          <a:xfrm>
            <a:off x="736713" y="-225988"/>
            <a:ext cx="10972800" cy="1325563"/>
          </a:xfrm>
        </p:spPr>
        <p:txBody>
          <a:bodyPr/>
          <a:lstStyle/>
          <a:p>
            <a:pPr algn="ctr"/>
            <a:r>
              <a:rPr lang="nl-NL" b="1">
                <a:latin typeface="Avenir Next LT Pro"/>
                <a:cs typeface="Posterama"/>
              </a:rPr>
              <a:t>Economie &amp; ondernemen</a:t>
            </a:r>
          </a:p>
        </p:txBody>
      </p:sp>
      <p:pic>
        <p:nvPicPr>
          <p:cNvPr id="4" name="Afbeelding 3">
            <a:extLst>
              <a:ext uri="{FF2B5EF4-FFF2-40B4-BE49-F238E27FC236}">
                <a16:creationId xmlns:a16="http://schemas.microsoft.com/office/drawing/2014/main" id="{B0AFD2D5-FC36-55A2-B41D-7714BC99A1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
        <p:nvSpPr>
          <p:cNvPr id="6" name="Tijdelijke aanduiding voor inhoud 5">
            <a:extLst>
              <a:ext uri="{FF2B5EF4-FFF2-40B4-BE49-F238E27FC236}">
                <a16:creationId xmlns:a16="http://schemas.microsoft.com/office/drawing/2014/main" id="{716B0E6B-B077-3505-357C-C180EF0DCC5F}"/>
              </a:ext>
            </a:extLst>
          </p:cNvPr>
          <p:cNvSpPr>
            <a:spLocks noGrp="1"/>
          </p:cNvSpPr>
          <p:nvPr>
            <p:ph idx="1"/>
          </p:nvPr>
        </p:nvSpPr>
        <p:spPr/>
        <p:txBody>
          <a:bodyPr/>
          <a:lstStyle/>
          <a:p>
            <a:r>
              <a:rPr lang="nl-NL"/>
              <a:t>					</a:t>
            </a:r>
            <a:endParaRPr lang="nl-NL" sz="2400" b="1"/>
          </a:p>
        </p:txBody>
      </p:sp>
      <p:pic>
        <p:nvPicPr>
          <p:cNvPr id="7" name="Afbeelding 6" descr="Afbeelding met kleding, persoon, Menselijk gezicht, overdekt&#10;&#10;Door AI gegenereerde inhoud is mogelijk onjuist.">
            <a:extLst>
              <a:ext uri="{FF2B5EF4-FFF2-40B4-BE49-F238E27FC236}">
                <a16:creationId xmlns:a16="http://schemas.microsoft.com/office/drawing/2014/main" id="{AA0E5758-FA76-AF21-3807-9C99BD33984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758545" y="1565734"/>
            <a:ext cx="3516811" cy="2344540"/>
          </a:xfrm>
          <a:prstGeom prst="rect">
            <a:avLst/>
          </a:prstGeom>
        </p:spPr>
      </p:pic>
      <p:sp>
        <p:nvSpPr>
          <p:cNvPr id="3" name="TextBox 2">
            <a:extLst>
              <a:ext uri="{FF2B5EF4-FFF2-40B4-BE49-F238E27FC236}">
                <a16:creationId xmlns:a16="http://schemas.microsoft.com/office/drawing/2014/main" id="{4D6822F7-3B3A-98DA-0658-5610AB5F2632}"/>
              </a:ext>
            </a:extLst>
          </p:cNvPr>
          <p:cNvSpPr txBox="1"/>
          <p:nvPr/>
        </p:nvSpPr>
        <p:spPr>
          <a:xfrm>
            <a:off x="4129208" y="5996270"/>
            <a:ext cx="5624392"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nl-NL">
                <a:ea typeface="+mn-lt"/>
                <a:cs typeface="+mn-lt"/>
                <a:hlinkClick r:id="rId5"/>
              </a:rPr>
              <a:t>Sector economie en ondernemen vmbo</a:t>
            </a:r>
            <a:endParaRPr lang="en-US">
              <a:ea typeface="+mn-lt"/>
              <a:cs typeface="+mn-lt"/>
            </a:endParaRPr>
          </a:p>
          <a:p>
            <a:endParaRPr lang="en-US">
              <a:ea typeface="+mn-lt"/>
              <a:cs typeface="+mn-lt"/>
            </a:endParaRPr>
          </a:p>
          <a:p>
            <a:endParaRPr lang="en-US"/>
          </a:p>
        </p:txBody>
      </p:sp>
      <p:sp>
        <p:nvSpPr>
          <p:cNvPr id="5" name="Tekstvak 4">
            <a:extLst>
              <a:ext uri="{FF2B5EF4-FFF2-40B4-BE49-F238E27FC236}">
                <a16:creationId xmlns:a16="http://schemas.microsoft.com/office/drawing/2014/main" id="{06E45268-A72A-6400-7695-329636D4949F}"/>
              </a:ext>
            </a:extLst>
          </p:cNvPr>
          <p:cNvSpPr txBox="1"/>
          <p:nvPr/>
        </p:nvSpPr>
        <p:spPr>
          <a:xfrm>
            <a:off x="1108805" y="4202267"/>
            <a:ext cx="4864925" cy="1754326"/>
          </a:xfrm>
          <a:prstGeom prst="rect">
            <a:avLst/>
          </a:prstGeom>
          <a:noFill/>
        </p:spPr>
        <p:txBody>
          <a:bodyPr wrap="square" rtlCol="0">
            <a:spAutoFit/>
          </a:bodyPr>
          <a:lstStyle/>
          <a:p>
            <a:pPr marL="285750" indent="-285750">
              <a:buFont typeface="Arial" panose="020B0604020202020204" pitchFamily="34" charset="0"/>
              <a:buChar char="•"/>
            </a:pPr>
            <a:r>
              <a:rPr lang="nl-NL" sz="2400"/>
              <a:t>Verkoop medewerker </a:t>
            </a:r>
          </a:p>
          <a:p>
            <a:pPr marL="285750" indent="-285750">
              <a:buFont typeface="Arial" panose="020B0604020202020204" pitchFamily="34" charset="0"/>
              <a:buChar char="•"/>
            </a:pPr>
            <a:r>
              <a:rPr lang="nl-NL" sz="2400"/>
              <a:t>Hotel manager</a:t>
            </a:r>
          </a:p>
          <a:p>
            <a:pPr marL="285750" indent="-285750">
              <a:buFont typeface="Arial" panose="020B0604020202020204" pitchFamily="34" charset="0"/>
              <a:buChar char="•"/>
            </a:pPr>
            <a:r>
              <a:rPr lang="nl-NL" sz="2400"/>
              <a:t>Receptionist</a:t>
            </a:r>
          </a:p>
          <a:p>
            <a:pPr marL="285750" indent="-285750">
              <a:buFont typeface="Arial" panose="020B0604020202020204" pitchFamily="34" charset="0"/>
              <a:buChar char="•"/>
            </a:pPr>
            <a:endParaRPr lang="nl-NL"/>
          </a:p>
          <a:p>
            <a:pPr marL="285750" indent="-285750">
              <a:buFont typeface="Arial" panose="020B0604020202020204" pitchFamily="34" charset="0"/>
              <a:buChar char="•"/>
            </a:pPr>
            <a:endParaRPr lang="nl-NL"/>
          </a:p>
        </p:txBody>
      </p:sp>
      <p:sp>
        <p:nvSpPr>
          <p:cNvPr id="8" name="Tekstvak 7">
            <a:extLst>
              <a:ext uri="{FF2B5EF4-FFF2-40B4-BE49-F238E27FC236}">
                <a16:creationId xmlns:a16="http://schemas.microsoft.com/office/drawing/2014/main" id="{88EE0E53-EFA4-D808-98E5-532EA6836460}"/>
              </a:ext>
            </a:extLst>
          </p:cNvPr>
          <p:cNvSpPr txBox="1"/>
          <p:nvPr/>
        </p:nvSpPr>
        <p:spPr>
          <a:xfrm>
            <a:off x="7259943" y="4202267"/>
            <a:ext cx="4449570" cy="1661993"/>
          </a:xfrm>
          <a:prstGeom prst="rect">
            <a:avLst/>
          </a:prstGeom>
          <a:noFill/>
        </p:spPr>
        <p:txBody>
          <a:bodyPr wrap="square" rtlCol="0">
            <a:spAutoFit/>
          </a:bodyPr>
          <a:lstStyle/>
          <a:p>
            <a:pPr marL="285750" indent="-285750">
              <a:buFont typeface="Arial" panose="020B0604020202020204" pitchFamily="34" charset="0"/>
              <a:buChar char="•"/>
            </a:pPr>
            <a:r>
              <a:rPr lang="nl-NL" sz="2400"/>
              <a:t>Juridisch secretaresse</a:t>
            </a:r>
          </a:p>
          <a:p>
            <a:pPr marL="285750" indent="-285750">
              <a:buFont typeface="Arial" panose="020B0604020202020204" pitchFamily="34" charset="0"/>
              <a:buChar char="•"/>
            </a:pPr>
            <a:r>
              <a:rPr lang="nl-NL" sz="2400"/>
              <a:t>Administratief medewerker</a:t>
            </a:r>
          </a:p>
          <a:p>
            <a:pPr marL="285750" indent="-285750">
              <a:buFont typeface="Arial" panose="020B0604020202020204" pitchFamily="34" charset="0"/>
              <a:buChar char="•"/>
            </a:pPr>
            <a:endParaRPr lang="nl-NL"/>
          </a:p>
          <a:p>
            <a:pPr marL="285750" indent="-285750">
              <a:buFont typeface="Arial" panose="020B0604020202020204" pitchFamily="34" charset="0"/>
              <a:buChar char="•"/>
            </a:pPr>
            <a:endParaRPr lang="nl-NL"/>
          </a:p>
          <a:p>
            <a:pPr marL="285750" indent="-285750">
              <a:buFont typeface="Arial" panose="020B0604020202020204" pitchFamily="34" charset="0"/>
              <a:buChar char="•"/>
            </a:pPr>
            <a:endParaRPr lang="nl-NL"/>
          </a:p>
        </p:txBody>
      </p:sp>
      <p:pic>
        <p:nvPicPr>
          <p:cNvPr id="10" name="Afbeelding 9" descr="Afbeelding met muur, kleding, overdekt, persoon&#10;&#10;Door AI gegenereerde inhoud is mogelijk onjuist.">
            <a:extLst>
              <a:ext uri="{FF2B5EF4-FFF2-40B4-BE49-F238E27FC236}">
                <a16:creationId xmlns:a16="http://schemas.microsoft.com/office/drawing/2014/main" id="{120F0E1F-92BD-4EFF-13F7-3F6A4908952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16643" y="1576165"/>
            <a:ext cx="4387254" cy="2303308"/>
          </a:xfrm>
          <a:prstGeom prst="rect">
            <a:avLst/>
          </a:prstGeom>
        </p:spPr>
      </p:pic>
    </p:spTree>
    <p:extLst>
      <p:ext uri="{BB962C8B-B14F-4D97-AF65-F5344CB8AC3E}">
        <p14:creationId xmlns:p14="http://schemas.microsoft.com/office/powerpoint/2010/main" val="10106410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AE2C25-2DE2-6E9D-6689-09334A541FC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E1E5DC9-B247-236E-29D8-C91210852F60}"/>
              </a:ext>
            </a:extLst>
          </p:cNvPr>
          <p:cNvSpPr>
            <a:spLocks noGrp="1"/>
          </p:cNvSpPr>
          <p:nvPr>
            <p:ph type="title"/>
          </p:nvPr>
        </p:nvSpPr>
        <p:spPr>
          <a:xfrm>
            <a:off x="736713" y="-225988"/>
            <a:ext cx="10972800" cy="1325563"/>
          </a:xfrm>
        </p:spPr>
        <p:txBody>
          <a:bodyPr/>
          <a:lstStyle/>
          <a:p>
            <a:pPr algn="ctr"/>
            <a:r>
              <a:rPr lang="nl-NL" b="1">
                <a:latin typeface="Avenir Next LT Pro"/>
                <a:cs typeface="Posterama"/>
              </a:rPr>
              <a:t>Groen</a:t>
            </a:r>
          </a:p>
        </p:txBody>
      </p:sp>
      <p:pic>
        <p:nvPicPr>
          <p:cNvPr id="4" name="Afbeelding 3">
            <a:extLst>
              <a:ext uri="{FF2B5EF4-FFF2-40B4-BE49-F238E27FC236}">
                <a16:creationId xmlns:a16="http://schemas.microsoft.com/office/drawing/2014/main" id="{FCD9009C-4C9B-7F1E-4A01-C7AC74AFC4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
        <p:nvSpPr>
          <p:cNvPr id="6" name="Tijdelijke aanduiding voor inhoud 5">
            <a:extLst>
              <a:ext uri="{FF2B5EF4-FFF2-40B4-BE49-F238E27FC236}">
                <a16:creationId xmlns:a16="http://schemas.microsoft.com/office/drawing/2014/main" id="{70A8550E-42DF-115A-3CF0-D2C027456A61}"/>
              </a:ext>
            </a:extLst>
          </p:cNvPr>
          <p:cNvSpPr>
            <a:spLocks noGrp="1"/>
          </p:cNvSpPr>
          <p:nvPr>
            <p:ph idx="1"/>
          </p:nvPr>
        </p:nvSpPr>
        <p:spPr/>
        <p:txBody>
          <a:bodyPr/>
          <a:lstStyle/>
          <a:p>
            <a:r>
              <a:rPr lang="nl-NL"/>
              <a:t>					</a:t>
            </a:r>
            <a:endParaRPr lang="nl-NL" sz="2400" b="1"/>
          </a:p>
        </p:txBody>
      </p:sp>
      <p:pic>
        <p:nvPicPr>
          <p:cNvPr id="5" name="Afbeelding 4" descr="Afbeelding met buitenshuis, plant, rots, blad&#10;&#10;Door AI gegenereerde inhoud is mogelijk onjuist.">
            <a:extLst>
              <a:ext uri="{FF2B5EF4-FFF2-40B4-BE49-F238E27FC236}">
                <a16:creationId xmlns:a16="http://schemas.microsoft.com/office/drawing/2014/main" id="{B36C9342-94F7-AC3E-F62C-F3FACB1CB94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4240" y="1817914"/>
            <a:ext cx="2909153" cy="1939435"/>
          </a:xfrm>
          <a:prstGeom prst="rect">
            <a:avLst/>
          </a:prstGeom>
        </p:spPr>
      </p:pic>
      <p:pic>
        <p:nvPicPr>
          <p:cNvPr id="9" name="Afbeelding 8" descr="Afbeelding met overdekt, muur, persoon, kleding&#10;&#10;Door AI gegenereerde inhoud is mogelijk onjuist.">
            <a:extLst>
              <a:ext uri="{FF2B5EF4-FFF2-40B4-BE49-F238E27FC236}">
                <a16:creationId xmlns:a16="http://schemas.microsoft.com/office/drawing/2014/main" id="{7E561F10-AAE1-4C55-172F-D86C9271DAA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028606" y="1817746"/>
            <a:ext cx="2909153" cy="1939435"/>
          </a:xfrm>
          <a:prstGeom prst="rect">
            <a:avLst/>
          </a:prstGeom>
        </p:spPr>
      </p:pic>
      <p:sp>
        <p:nvSpPr>
          <p:cNvPr id="3" name="TextBox 2">
            <a:extLst>
              <a:ext uri="{FF2B5EF4-FFF2-40B4-BE49-F238E27FC236}">
                <a16:creationId xmlns:a16="http://schemas.microsoft.com/office/drawing/2014/main" id="{B78146A0-F7E5-7903-2B1B-771B9A174C5C}"/>
              </a:ext>
            </a:extLst>
          </p:cNvPr>
          <p:cNvSpPr txBox="1"/>
          <p:nvPr/>
        </p:nvSpPr>
        <p:spPr>
          <a:xfrm>
            <a:off x="5392165" y="6022066"/>
            <a:ext cx="378270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6"/>
              </a:rPr>
              <a:t>Sector </a:t>
            </a:r>
            <a:r>
              <a:rPr lang="en-US" err="1">
                <a:hlinkClick r:id="rId6"/>
              </a:rPr>
              <a:t>groen</a:t>
            </a:r>
            <a:r>
              <a:rPr lang="en-US">
                <a:hlinkClick r:id="rId6"/>
              </a:rPr>
              <a:t> </a:t>
            </a:r>
            <a:r>
              <a:rPr lang="en-US" err="1">
                <a:hlinkClick r:id="rId6"/>
              </a:rPr>
              <a:t>vmbo</a:t>
            </a:r>
            <a:endParaRPr lang="en-US"/>
          </a:p>
          <a:p>
            <a:endParaRPr lang="en-US"/>
          </a:p>
          <a:p>
            <a:endParaRPr lang="en-US"/>
          </a:p>
        </p:txBody>
      </p:sp>
      <p:sp>
        <p:nvSpPr>
          <p:cNvPr id="7" name="Tekstvak 6">
            <a:extLst>
              <a:ext uri="{FF2B5EF4-FFF2-40B4-BE49-F238E27FC236}">
                <a16:creationId xmlns:a16="http://schemas.microsoft.com/office/drawing/2014/main" id="{2A20431B-BAD5-F729-63E2-A3BD4ADF9707}"/>
              </a:ext>
            </a:extLst>
          </p:cNvPr>
          <p:cNvSpPr txBox="1"/>
          <p:nvPr/>
        </p:nvSpPr>
        <p:spPr>
          <a:xfrm>
            <a:off x="1872343" y="4234543"/>
            <a:ext cx="3897086" cy="1477328"/>
          </a:xfrm>
          <a:prstGeom prst="rect">
            <a:avLst/>
          </a:prstGeom>
          <a:noFill/>
        </p:spPr>
        <p:txBody>
          <a:bodyPr wrap="square" rtlCol="0">
            <a:spAutoFit/>
          </a:bodyPr>
          <a:lstStyle/>
          <a:p>
            <a:pPr marL="285750" indent="-285750">
              <a:buFont typeface="Arial" panose="020B0604020202020204" pitchFamily="34" charset="0"/>
              <a:buChar char="•"/>
            </a:pPr>
            <a:r>
              <a:rPr lang="nl-NL" sz="2400"/>
              <a:t>Hovenier/ tuinman</a:t>
            </a:r>
          </a:p>
          <a:p>
            <a:pPr marL="285750" indent="-285750">
              <a:buFont typeface="Arial" panose="020B0604020202020204" pitchFamily="34" charset="0"/>
              <a:buChar char="•"/>
            </a:pPr>
            <a:r>
              <a:rPr lang="nl-NL" sz="2400"/>
              <a:t>Boswachter</a:t>
            </a:r>
          </a:p>
          <a:p>
            <a:pPr marL="285750" indent="-285750">
              <a:buFont typeface="Arial" panose="020B0604020202020204" pitchFamily="34" charset="0"/>
              <a:buChar char="•"/>
            </a:pPr>
            <a:r>
              <a:rPr lang="nl-NL" sz="2400"/>
              <a:t>Boer</a:t>
            </a:r>
          </a:p>
          <a:p>
            <a:pPr marL="285750" indent="-285750">
              <a:buFont typeface="Arial" panose="020B0604020202020204" pitchFamily="34" charset="0"/>
              <a:buChar char="•"/>
            </a:pPr>
            <a:endParaRPr lang="nl-NL"/>
          </a:p>
        </p:txBody>
      </p:sp>
      <p:sp>
        <p:nvSpPr>
          <p:cNvPr id="8" name="Tekstvak 7">
            <a:extLst>
              <a:ext uri="{FF2B5EF4-FFF2-40B4-BE49-F238E27FC236}">
                <a16:creationId xmlns:a16="http://schemas.microsoft.com/office/drawing/2014/main" id="{6F93F3B3-2FDC-6804-6559-3C4BE4C7F204}"/>
              </a:ext>
            </a:extLst>
          </p:cNvPr>
          <p:cNvSpPr txBox="1"/>
          <p:nvPr/>
        </p:nvSpPr>
        <p:spPr>
          <a:xfrm>
            <a:off x="7028606" y="4234543"/>
            <a:ext cx="4292537" cy="830997"/>
          </a:xfrm>
          <a:prstGeom prst="rect">
            <a:avLst/>
          </a:prstGeom>
          <a:noFill/>
        </p:spPr>
        <p:txBody>
          <a:bodyPr wrap="square" rtlCol="0">
            <a:spAutoFit/>
          </a:bodyPr>
          <a:lstStyle/>
          <a:p>
            <a:pPr marL="285750" indent="-285750">
              <a:buFont typeface="Arial" panose="020B0604020202020204" pitchFamily="34" charset="0"/>
              <a:buChar char="•"/>
            </a:pPr>
            <a:r>
              <a:rPr lang="nl-NL" sz="2400"/>
              <a:t>Dierenartsassistent</a:t>
            </a:r>
          </a:p>
          <a:p>
            <a:pPr marL="285750" indent="-285750">
              <a:buFont typeface="Arial" panose="020B0604020202020204" pitchFamily="34" charset="0"/>
              <a:buChar char="•"/>
            </a:pPr>
            <a:r>
              <a:rPr lang="nl-NL" sz="2400"/>
              <a:t>Dierverzorger</a:t>
            </a:r>
          </a:p>
        </p:txBody>
      </p:sp>
    </p:spTree>
    <p:extLst>
      <p:ext uri="{BB962C8B-B14F-4D97-AF65-F5344CB8AC3E}">
        <p14:creationId xmlns:p14="http://schemas.microsoft.com/office/powerpoint/2010/main" val="36419259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01B3B1-C3BA-9CC8-A4CF-D9D4301E756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A35FAB1-55E3-36FA-9D8E-BE1332311609}"/>
              </a:ext>
            </a:extLst>
          </p:cNvPr>
          <p:cNvSpPr>
            <a:spLocks noGrp="1"/>
          </p:cNvSpPr>
          <p:nvPr>
            <p:ph type="title"/>
          </p:nvPr>
        </p:nvSpPr>
        <p:spPr>
          <a:xfrm>
            <a:off x="736713" y="-225988"/>
            <a:ext cx="10972800" cy="1325563"/>
          </a:xfrm>
        </p:spPr>
        <p:txBody>
          <a:bodyPr>
            <a:normAutofit fontScale="90000"/>
          </a:bodyPr>
          <a:lstStyle/>
          <a:p>
            <a:r>
              <a:rPr lang="nl-NL" b="1">
                <a:latin typeface="Avenir Next LT Pro"/>
                <a:cs typeface="Posterama"/>
              </a:rPr>
              <a:t>Hoe ziet het Nederlandse onderwijs eruit?</a:t>
            </a:r>
          </a:p>
        </p:txBody>
      </p:sp>
      <p:pic>
        <p:nvPicPr>
          <p:cNvPr id="9" name="Tijdelijke aanduiding voor inhoud 8">
            <a:extLst>
              <a:ext uri="{FF2B5EF4-FFF2-40B4-BE49-F238E27FC236}">
                <a16:creationId xmlns:a16="http://schemas.microsoft.com/office/drawing/2014/main" id="{4835EF27-9B6D-9679-1642-AA3FF1CFF83F}"/>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2496102" y="1279524"/>
            <a:ext cx="8542012" cy="5333927"/>
          </a:xfrm>
        </p:spPr>
      </p:pic>
      <p:pic>
        <p:nvPicPr>
          <p:cNvPr id="4" name="Afbeelding 3">
            <a:extLst>
              <a:ext uri="{FF2B5EF4-FFF2-40B4-BE49-F238E27FC236}">
                <a16:creationId xmlns:a16="http://schemas.microsoft.com/office/drawing/2014/main" id="{0A528A7B-320C-D184-DB81-11C5B31FD9C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cxnSp>
        <p:nvCxnSpPr>
          <p:cNvPr id="11" name="Rechte verbindingslijn met pijl 10">
            <a:extLst>
              <a:ext uri="{FF2B5EF4-FFF2-40B4-BE49-F238E27FC236}">
                <a16:creationId xmlns:a16="http://schemas.microsoft.com/office/drawing/2014/main" id="{90CD821A-9732-3A4E-BF74-0A7A69E6D714}"/>
              </a:ext>
            </a:extLst>
          </p:cNvPr>
          <p:cNvCxnSpPr/>
          <p:nvPr/>
        </p:nvCxnSpPr>
        <p:spPr>
          <a:xfrm flipV="1">
            <a:off x="4528457" y="3603171"/>
            <a:ext cx="1567543" cy="1055915"/>
          </a:xfrm>
          <a:prstGeom prst="straightConnector1">
            <a:avLst/>
          </a:prstGeom>
          <a:ln w="53975">
            <a:solidFill>
              <a:schemeClr val="tx2">
                <a:lumMod val="40000"/>
                <a:lumOff val="6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Pijl: gekromd omlaag 13">
            <a:extLst>
              <a:ext uri="{FF2B5EF4-FFF2-40B4-BE49-F238E27FC236}">
                <a16:creationId xmlns:a16="http://schemas.microsoft.com/office/drawing/2014/main" id="{CE43C185-3ADD-7624-252F-1E46F0613C51}"/>
              </a:ext>
            </a:extLst>
          </p:cNvPr>
          <p:cNvSpPr/>
          <p:nvPr/>
        </p:nvSpPr>
        <p:spPr>
          <a:xfrm>
            <a:off x="4604657" y="4484914"/>
            <a:ext cx="838200" cy="174172"/>
          </a:xfrm>
          <a:prstGeom prst="curvedDownArrow">
            <a:avLst/>
          </a:prstGeom>
          <a:solidFill>
            <a:schemeClr val="tx2">
              <a:lumMod val="20000"/>
              <a:lumOff val="80000"/>
            </a:schemeClr>
          </a:solidFill>
          <a:ln w="31750">
            <a:solidFill>
              <a:schemeClr val="tx1">
                <a:lumMod val="25000"/>
                <a:lumOff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sp>
        <p:nvSpPr>
          <p:cNvPr id="15" name="Pijl: gekromd omlaag 14">
            <a:extLst>
              <a:ext uri="{FF2B5EF4-FFF2-40B4-BE49-F238E27FC236}">
                <a16:creationId xmlns:a16="http://schemas.microsoft.com/office/drawing/2014/main" id="{4C27918D-DB38-2039-2583-A250CB5A5FE8}"/>
              </a:ext>
            </a:extLst>
          </p:cNvPr>
          <p:cNvSpPr/>
          <p:nvPr/>
        </p:nvSpPr>
        <p:spPr>
          <a:xfrm>
            <a:off x="4528457" y="4343400"/>
            <a:ext cx="1926772" cy="315686"/>
          </a:xfrm>
          <a:prstGeom prst="curvedDownArrow">
            <a:avLst/>
          </a:prstGeom>
          <a:ln w="28575">
            <a:solidFill>
              <a:schemeClr val="tx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sp>
        <p:nvSpPr>
          <p:cNvPr id="16" name="Pijl: gekromd omlaag 15">
            <a:extLst>
              <a:ext uri="{FF2B5EF4-FFF2-40B4-BE49-F238E27FC236}">
                <a16:creationId xmlns:a16="http://schemas.microsoft.com/office/drawing/2014/main" id="{8306EFC3-6B18-573B-57D8-0C8F37E9AF6D}"/>
              </a:ext>
            </a:extLst>
          </p:cNvPr>
          <p:cNvSpPr/>
          <p:nvPr/>
        </p:nvSpPr>
        <p:spPr>
          <a:xfrm>
            <a:off x="4604657" y="4256314"/>
            <a:ext cx="2873247" cy="315686"/>
          </a:xfrm>
          <a:prstGeom prst="curvedDownArrow">
            <a:avLst/>
          </a:prstGeom>
          <a:solidFill>
            <a:schemeClr val="tx2">
              <a:lumMod val="20000"/>
              <a:lumOff val="80000"/>
            </a:schemeClr>
          </a:solidFill>
          <a:ln w="28575">
            <a:solidFill>
              <a:schemeClr val="tx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spTree>
    <p:extLst>
      <p:ext uri="{BB962C8B-B14F-4D97-AF65-F5344CB8AC3E}">
        <p14:creationId xmlns:p14="http://schemas.microsoft.com/office/powerpoint/2010/main" val="76688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9B6ADC-C28F-19FF-D70F-BC5223A0A2B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149533A-71C5-3762-F2CD-E288417651B6}"/>
              </a:ext>
            </a:extLst>
          </p:cNvPr>
          <p:cNvSpPr>
            <a:spLocks noGrp="1"/>
          </p:cNvSpPr>
          <p:nvPr>
            <p:ph type="title"/>
          </p:nvPr>
        </p:nvSpPr>
        <p:spPr>
          <a:xfrm>
            <a:off x="736713" y="-225988"/>
            <a:ext cx="10972800" cy="1325563"/>
          </a:xfrm>
        </p:spPr>
        <p:txBody>
          <a:bodyPr>
            <a:normAutofit fontScale="90000"/>
          </a:bodyPr>
          <a:lstStyle/>
          <a:p>
            <a:r>
              <a:rPr lang="nl-NL" b="1">
                <a:latin typeface="Avenir Next LT Pro"/>
                <a:cs typeface="Posterama"/>
              </a:rPr>
              <a:t>Hoe ziet het Nederlandse onderwijs eruit?</a:t>
            </a:r>
          </a:p>
        </p:txBody>
      </p:sp>
      <p:pic>
        <p:nvPicPr>
          <p:cNvPr id="4" name="Afbeelding 3">
            <a:extLst>
              <a:ext uri="{FF2B5EF4-FFF2-40B4-BE49-F238E27FC236}">
                <a16:creationId xmlns:a16="http://schemas.microsoft.com/office/drawing/2014/main" id="{79E8F66F-E2D7-D47B-709A-E00AB2CA802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cxnSp>
        <p:nvCxnSpPr>
          <p:cNvPr id="11" name="Rechte verbindingslijn met pijl 10">
            <a:extLst>
              <a:ext uri="{FF2B5EF4-FFF2-40B4-BE49-F238E27FC236}">
                <a16:creationId xmlns:a16="http://schemas.microsoft.com/office/drawing/2014/main" id="{1210C713-3419-3756-F083-6321052DC1E8}"/>
              </a:ext>
            </a:extLst>
          </p:cNvPr>
          <p:cNvCxnSpPr/>
          <p:nvPr/>
        </p:nvCxnSpPr>
        <p:spPr>
          <a:xfrm flipV="1">
            <a:off x="4528457" y="3603171"/>
            <a:ext cx="1567543" cy="1055915"/>
          </a:xfrm>
          <a:prstGeom prst="straightConnector1">
            <a:avLst/>
          </a:prstGeom>
          <a:ln w="53975">
            <a:solidFill>
              <a:schemeClr val="tx2">
                <a:lumMod val="40000"/>
                <a:lumOff val="6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Pijl: gekromd omlaag 13">
            <a:extLst>
              <a:ext uri="{FF2B5EF4-FFF2-40B4-BE49-F238E27FC236}">
                <a16:creationId xmlns:a16="http://schemas.microsoft.com/office/drawing/2014/main" id="{902B1F26-84D6-77A8-BC3F-3D6CC0488961}"/>
              </a:ext>
            </a:extLst>
          </p:cNvPr>
          <p:cNvSpPr/>
          <p:nvPr/>
        </p:nvSpPr>
        <p:spPr>
          <a:xfrm>
            <a:off x="4604657" y="4484914"/>
            <a:ext cx="838200" cy="174172"/>
          </a:xfrm>
          <a:prstGeom prst="curvedDownArrow">
            <a:avLst/>
          </a:prstGeom>
          <a:solidFill>
            <a:schemeClr val="tx2">
              <a:lumMod val="20000"/>
              <a:lumOff val="80000"/>
            </a:schemeClr>
          </a:solidFill>
          <a:ln w="31750">
            <a:solidFill>
              <a:schemeClr val="tx1">
                <a:lumMod val="25000"/>
                <a:lumOff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sp>
        <p:nvSpPr>
          <p:cNvPr id="15" name="Pijl: gekromd omlaag 14">
            <a:extLst>
              <a:ext uri="{FF2B5EF4-FFF2-40B4-BE49-F238E27FC236}">
                <a16:creationId xmlns:a16="http://schemas.microsoft.com/office/drawing/2014/main" id="{77C51260-D4EC-4089-9B27-4CABA05BD41B}"/>
              </a:ext>
            </a:extLst>
          </p:cNvPr>
          <p:cNvSpPr/>
          <p:nvPr/>
        </p:nvSpPr>
        <p:spPr>
          <a:xfrm>
            <a:off x="4528457" y="4343400"/>
            <a:ext cx="1926772" cy="315686"/>
          </a:xfrm>
          <a:prstGeom prst="curvedDownArrow">
            <a:avLst/>
          </a:prstGeom>
          <a:ln w="28575">
            <a:solidFill>
              <a:schemeClr val="tx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sp>
        <p:nvSpPr>
          <p:cNvPr id="16" name="Pijl: gekromd omlaag 15">
            <a:extLst>
              <a:ext uri="{FF2B5EF4-FFF2-40B4-BE49-F238E27FC236}">
                <a16:creationId xmlns:a16="http://schemas.microsoft.com/office/drawing/2014/main" id="{6AEF978E-F156-D568-CFC9-41FB1B11878A}"/>
              </a:ext>
            </a:extLst>
          </p:cNvPr>
          <p:cNvSpPr/>
          <p:nvPr/>
        </p:nvSpPr>
        <p:spPr>
          <a:xfrm>
            <a:off x="4604657" y="4256314"/>
            <a:ext cx="2873247" cy="315686"/>
          </a:xfrm>
          <a:prstGeom prst="curvedDownArrow">
            <a:avLst/>
          </a:prstGeom>
          <a:solidFill>
            <a:schemeClr val="tx2">
              <a:lumMod val="20000"/>
              <a:lumOff val="80000"/>
            </a:schemeClr>
          </a:solidFill>
          <a:ln w="28575">
            <a:solidFill>
              <a:schemeClr val="tx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pic>
        <p:nvPicPr>
          <p:cNvPr id="7" name="Tijdelijke aanduiding voor inhoud 6" descr="Afbeelding met tekst, diagram, schermopname, Plan&#10;&#10;Door AI gegenereerde inhoud is mogelijk onjuist.">
            <a:extLst>
              <a:ext uri="{FF2B5EF4-FFF2-40B4-BE49-F238E27FC236}">
                <a16:creationId xmlns:a16="http://schemas.microsoft.com/office/drawing/2014/main" id="{F5F46E50-F26C-7EA9-53B6-A4465A05C9BC}"/>
              </a:ext>
            </a:extLst>
          </p:cNvPr>
          <p:cNvPicPr>
            <a:picLocks noGrp="1" noChangeAspect="1"/>
          </p:cNvPicPr>
          <p:nvPr>
            <p:ph idx="1"/>
          </p:nvPr>
        </p:nvPicPr>
        <p:blipFill>
          <a:blip r:embed="rId4" cstate="email">
            <a:extLst>
              <a:ext uri="{28A0092B-C50C-407E-A947-70E740481C1C}">
                <a14:useLocalDpi xmlns:a14="http://schemas.microsoft.com/office/drawing/2010/main"/>
              </a:ext>
            </a:extLst>
          </a:blip>
          <a:stretch>
            <a:fillRect/>
          </a:stretch>
        </p:blipFill>
        <p:spPr>
          <a:xfrm>
            <a:off x="3075709" y="1099575"/>
            <a:ext cx="8743568" cy="5785498"/>
          </a:xfrm>
        </p:spPr>
      </p:pic>
    </p:spTree>
    <p:extLst>
      <p:ext uri="{BB962C8B-B14F-4D97-AF65-F5344CB8AC3E}">
        <p14:creationId xmlns:p14="http://schemas.microsoft.com/office/powerpoint/2010/main" val="371090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C7B4C-E17C-AF0D-EEA7-E293E3E7AFB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D5703E3-7811-F624-A625-92B030D11647}"/>
              </a:ext>
            </a:extLst>
          </p:cNvPr>
          <p:cNvSpPr>
            <a:spLocks noGrp="1"/>
          </p:cNvSpPr>
          <p:nvPr>
            <p:ph type="title"/>
          </p:nvPr>
        </p:nvSpPr>
        <p:spPr>
          <a:xfrm>
            <a:off x="1086483" y="33276"/>
            <a:ext cx="10972800" cy="966365"/>
          </a:xfrm>
        </p:spPr>
        <p:txBody>
          <a:bodyPr>
            <a:normAutofit fontScale="90000"/>
          </a:bodyPr>
          <a:lstStyle/>
          <a:p>
            <a:r>
              <a:rPr lang="nl-NL" b="1">
                <a:latin typeface="Avenir Next LT Pro"/>
                <a:cs typeface="Posterama"/>
              </a:rPr>
              <a:t>Hoe ziet het Nederlandse onderwijs eruit?</a:t>
            </a:r>
            <a:endParaRPr lang="nl-NL">
              <a:cs typeface="Posterama"/>
            </a:endParaRPr>
          </a:p>
        </p:txBody>
      </p:sp>
      <p:pic>
        <p:nvPicPr>
          <p:cNvPr id="4" name="Afbeelding 3">
            <a:extLst>
              <a:ext uri="{FF2B5EF4-FFF2-40B4-BE49-F238E27FC236}">
                <a16:creationId xmlns:a16="http://schemas.microsoft.com/office/drawing/2014/main" id="{A93B718E-B559-4A24-EA55-11417187ACE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pic>
        <p:nvPicPr>
          <p:cNvPr id="7" name="Content Placeholder 6">
            <a:extLst>
              <a:ext uri="{FF2B5EF4-FFF2-40B4-BE49-F238E27FC236}">
                <a16:creationId xmlns:a16="http://schemas.microsoft.com/office/drawing/2014/main" id="{B81CA646-2BD5-7F53-DC84-6B26992BF503}"/>
              </a:ext>
            </a:extLst>
          </p:cNvPr>
          <p:cNvPicPr>
            <a:picLocks noGrp="1" noChangeAspect="1"/>
          </p:cNvPicPr>
          <p:nvPr>
            <p:ph idx="1"/>
          </p:nvPr>
        </p:nvPicPr>
        <p:blipFill>
          <a:blip r:embed="rId4" cstate="email">
            <a:extLst>
              <a:ext uri="{28A0092B-C50C-407E-A947-70E740481C1C}">
                <a14:useLocalDpi xmlns:a14="http://schemas.microsoft.com/office/drawing/2010/main"/>
              </a:ext>
            </a:extLst>
          </a:blip>
          <a:stretch>
            <a:fillRect/>
          </a:stretch>
        </p:blipFill>
        <p:spPr>
          <a:xfrm>
            <a:off x="2159524" y="998923"/>
            <a:ext cx="9087391" cy="5524814"/>
          </a:xfrm>
          <a:prstGeom prst="rect">
            <a:avLst/>
          </a:prstGeom>
        </p:spPr>
      </p:pic>
    </p:spTree>
    <p:extLst>
      <p:ext uri="{BB962C8B-B14F-4D97-AF65-F5344CB8AC3E}">
        <p14:creationId xmlns:p14="http://schemas.microsoft.com/office/powerpoint/2010/main" val="2106041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004703-EACB-71FF-846B-77E3C4BDE0D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615FD56-2473-D7DE-942D-E5FF589DB920}"/>
              </a:ext>
            </a:extLst>
          </p:cNvPr>
          <p:cNvSpPr>
            <a:spLocks noGrp="1"/>
          </p:cNvSpPr>
          <p:nvPr>
            <p:ph type="title"/>
          </p:nvPr>
        </p:nvSpPr>
        <p:spPr>
          <a:xfrm>
            <a:off x="736713" y="-225988"/>
            <a:ext cx="10972800" cy="1325563"/>
          </a:xfrm>
        </p:spPr>
        <p:txBody>
          <a:bodyPr/>
          <a:lstStyle/>
          <a:p>
            <a:r>
              <a:rPr lang="nl-NL"/>
              <a:t>Opdracht: Twee beroepen onderzoeken</a:t>
            </a:r>
          </a:p>
        </p:txBody>
      </p:sp>
      <p:sp>
        <p:nvSpPr>
          <p:cNvPr id="3" name="Tijdelijke aanduiding voor inhoud 2">
            <a:extLst>
              <a:ext uri="{FF2B5EF4-FFF2-40B4-BE49-F238E27FC236}">
                <a16:creationId xmlns:a16="http://schemas.microsoft.com/office/drawing/2014/main" id="{23D669FD-B41D-6014-59B8-27A1C7C995D2}"/>
              </a:ext>
            </a:extLst>
          </p:cNvPr>
          <p:cNvSpPr>
            <a:spLocks noGrp="1"/>
          </p:cNvSpPr>
          <p:nvPr>
            <p:ph idx="1"/>
          </p:nvPr>
        </p:nvSpPr>
        <p:spPr>
          <a:xfrm>
            <a:off x="609600" y="1278889"/>
            <a:ext cx="10972800" cy="4496819"/>
          </a:xfrm>
        </p:spPr>
        <p:txBody>
          <a:bodyPr vert="horz" lIns="91440" tIns="45720" rIns="91440" bIns="45720" rtlCol="0" anchor="t">
            <a:normAutofit/>
          </a:bodyPr>
          <a:lstStyle/>
          <a:p>
            <a:pPr marL="342900" indent="-342900">
              <a:buFont typeface="Arial" panose="020B0604020202020204" pitchFamily="34" charset="0"/>
              <a:buChar char="•"/>
            </a:pPr>
            <a:endParaRPr lang="nl-NL"/>
          </a:p>
          <a:p>
            <a:r>
              <a:rPr lang="nl-NL" sz="2400"/>
              <a:t>Kies 2 beroepen uit die jou interessant lijken en waar je meer van wil weten.</a:t>
            </a:r>
          </a:p>
        </p:txBody>
      </p:sp>
      <p:pic>
        <p:nvPicPr>
          <p:cNvPr id="4" name="Afbeelding 3">
            <a:extLst>
              <a:ext uri="{FF2B5EF4-FFF2-40B4-BE49-F238E27FC236}">
                <a16:creationId xmlns:a16="http://schemas.microsoft.com/office/drawing/2014/main" id="{7A0F13A8-466D-6A55-FFA7-4D2D5CB922F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pic>
        <p:nvPicPr>
          <p:cNvPr id="6" name="Picture 5">
            <a:extLst>
              <a:ext uri="{FF2B5EF4-FFF2-40B4-BE49-F238E27FC236}">
                <a16:creationId xmlns:a16="http://schemas.microsoft.com/office/drawing/2014/main" id="{AF0B77D3-F53C-DDEC-01C2-A60F2DD16D5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759993" y="3938588"/>
            <a:ext cx="7600950" cy="1838325"/>
          </a:xfrm>
          <a:prstGeom prst="rect">
            <a:avLst/>
          </a:prstGeom>
        </p:spPr>
      </p:pic>
    </p:spTree>
    <p:extLst>
      <p:ext uri="{BB962C8B-B14F-4D97-AF65-F5344CB8AC3E}">
        <p14:creationId xmlns:p14="http://schemas.microsoft.com/office/powerpoint/2010/main" val="38720074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6796011D-0C96-88FD-7E69-78AA55A8A526}"/>
            </a:ext>
          </a:extLst>
        </p:cNvPr>
        <p:cNvGrpSpPr/>
        <p:nvPr/>
      </p:nvGrpSpPr>
      <p:grpSpPr>
        <a:xfrm>
          <a:off x="0" y="0"/>
          <a:ext cx="0" cy="0"/>
          <a:chOff x="0" y="0"/>
          <a:chExt cx="0" cy="0"/>
        </a:xfrm>
      </p:grpSpPr>
      <p:sp useBgFill="1">
        <p:nvSpPr>
          <p:cNvPr id="15"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876BDF4D-4826-490A-8307-7247A295E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2E0FF4CF-25CB-4537-9BBF-28B36C76BE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65328" y="1352190"/>
            <a:ext cx="7823624" cy="5505810"/>
          </a:xfrm>
          <a:custGeom>
            <a:avLst/>
            <a:gdLst>
              <a:gd name="connsiteX0" fmla="*/ 7676365 w 7823624"/>
              <a:gd name="connsiteY0" fmla="*/ 583688 h 5505810"/>
              <a:gd name="connsiteX1" fmla="*/ 7807957 w 7823624"/>
              <a:gd name="connsiteY1" fmla="*/ 609260 h 5505810"/>
              <a:gd name="connsiteX2" fmla="*/ 7823624 w 7823624"/>
              <a:gd name="connsiteY2" fmla="*/ 618028 h 5505810"/>
              <a:gd name="connsiteX3" fmla="*/ 7823624 w 7823624"/>
              <a:gd name="connsiteY3" fmla="*/ 1356037 h 5505810"/>
              <a:gd name="connsiteX4" fmla="*/ 7783921 w 7823624"/>
              <a:gd name="connsiteY4" fmla="*/ 1367061 h 5505810"/>
              <a:gd name="connsiteX5" fmla="*/ 7685829 w 7823624"/>
              <a:gd name="connsiteY5" fmla="*/ 1364631 h 5505810"/>
              <a:gd name="connsiteX6" fmla="*/ 7556041 w 7823624"/>
              <a:gd name="connsiteY6" fmla="*/ 1308528 h 5505810"/>
              <a:gd name="connsiteX7" fmla="*/ 7412440 w 7823624"/>
              <a:gd name="connsiteY7" fmla="*/ 765688 h 5505810"/>
              <a:gd name="connsiteX8" fmla="*/ 7676365 w 7823624"/>
              <a:gd name="connsiteY8" fmla="*/ 583688 h 5505810"/>
              <a:gd name="connsiteX9" fmla="*/ 7062857 w 7823624"/>
              <a:gd name="connsiteY9" fmla="*/ 396783 h 5505810"/>
              <a:gd name="connsiteX10" fmla="*/ 7127059 w 7823624"/>
              <a:gd name="connsiteY10" fmla="*/ 424535 h 5505810"/>
              <a:gd name="connsiteX11" fmla="*/ 7198094 w 7823624"/>
              <a:gd name="connsiteY11" fmla="*/ 693059 h 5505810"/>
              <a:gd name="connsiteX12" fmla="*/ 7099157 w 7823624"/>
              <a:gd name="connsiteY12" fmla="*/ 778505 h 5505810"/>
              <a:gd name="connsiteX13" fmla="*/ 7034998 w 7823624"/>
              <a:gd name="connsiteY13" fmla="*/ 780480 h 5505810"/>
              <a:gd name="connsiteX14" fmla="*/ 6970795 w 7823624"/>
              <a:gd name="connsiteY14" fmla="*/ 752727 h 5505810"/>
              <a:gd name="connsiteX15" fmla="*/ 6899760 w 7823624"/>
              <a:gd name="connsiteY15" fmla="*/ 484203 h 5505810"/>
              <a:gd name="connsiteX16" fmla="*/ 7062857 w 7823624"/>
              <a:gd name="connsiteY16" fmla="*/ 396783 h 5505810"/>
              <a:gd name="connsiteX17" fmla="*/ 1780739 w 7823624"/>
              <a:gd name="connsiteY17" fmla="*/ 1190 h 5505810"/>
              <a:gd name="connsiteX18" fmla="*/ 2850847 w 7823624"/>
              <a:gd name="connsiteY18" fmla="*/ 384530 h 5505810"/>
              <a:gd name="connsiteX19" fmla="*/ 3809413 w 7823624"/>
              <a:gd name="connsiteY19" fmla="*/ 1153764 h 5505810"/>
              <a:gd name="connsiteX20" fmla="*/ 5160376 w 7823624"/>
              <a:gd name="connsiteY20" fmla="*/ 1003825 h 5505810"/>
              <a:gd name="connsiteX21" fmla="*/ 5677238 w 7823624"/>
              <a:gd name="connsiteY21" fmla="*/ 480424 h 5505810"/>
              <a:gd name="connsiteX22" fmla="*/ 7082965 w 7823624"/>
              <a:gd name="connsiteY22" fmla="*/ 1065272 h 5505810"/>
              <a:gd name="connsiteX23" fmla="*/ 7687818 w 7823624"/>
              <a:gd name="connsiteY23" fmla="*/ 1625585 h 5505810"/>
              <a:gd name="connsiteX24" fmla="*/ 7823624 w 7823624"/>
              <a:gd name="connsiteY24" fmla="*/ 1633445 h 5505810"/>
              <a:gd name="connsiteX25" fmla="*/ 7823624 w 7823624"/>
              <a:gd name="connsiteY25" fmla="*/ 5505810 h 5505810"/>
              <a:gd name="connsiteX26" fmla="*/ 1419133 w 7823624"/>
              <a:gd name="connsiteY26" fmla="*/ 5505810 h 5505810"/>
              <a:gd name="connsiteX27" fmla="*/ 1422753 w 7823624"/>
              <a:gd name="connsiteY27" fmla="*/ 5488656 h 5505810"/>
              <a:gd name="connsiteX28" fmla="*/ 1543078 w 7823624"/>
              <a:gd name="connsiteY28" fmla="*/ 4961644 h 5505810"/>
              <a:gd name="connsiteX29" fmla="*/ 1334564 w 7823624"/>
              <a:gd name="connsiteY29" fmla="*/ 4133160 h 5505810"/>
              <a:gd name="connsiteX30" fmla="*/ 670875 w 7823624"/>
              <a:gd name="connsiteY30" fmla="*/ 3489628 h 5505810"/>
              <a:gd name="connsiteX31" fmla="*/ 499515 w 7823624"/>
              <a:gd name="connsiteY31" fmla="*/ 578153 h 5505810"/>
              <a:gd name="connsiteX32" fmla="*/ 1780739 w 7823624"/>
              <a:gd name="connsiteY32" fmla="*/ 1190 h 5505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823624" h="5505810">
                <a:moveTo>
                  <a:pt x="7676365" y="583688"/>
                </a:moveTo>
                <a:cubicBezTo>
                  <a:pt x="7719804" y="582304"/>
                  <a:pt x="7764489" y="590613"/>
                  <a:pt x="7807957" y="609260"/>
                </a:cubicBezTo>
                <a:lnTo>
                  <a:pt x="7823624" y="618028"/>
                </a:lnTo>
                <a:lnTo>
                  <a:pt x="7823624" y="1356037"/>
                </a:lnTo>
                <a:lnTo>
                  <a:pt x="7783921" y="1367061"/>
                </a:lnTo>
                <a:cubicBezTo>
                  <a:pt x="7751926" y="1371702"/>
                  <a:pt x="7718882" y="1370985"/>
                  <a:pt x="7685829" y="1364631"/>
                </a:cubicBezTo>
                <a:cubicBezTo>
                  <a:pt x="7641760" y="1356162"/>
                  <a:pt x="7597675" y="1337676"/>
                  <a:pt x="7556041" y="1308528"/>
                </a:cubicBezTo>
                <a:cubicBezTo>
                  <a:pt x="7389499" y="1191936"/>
                  <a:pt x="7325207" y="948898"/>
                  <a:pt x="7412440" y="765688"/>
                </a:cubicBezTo>
                <a:cubicBezTo>
                  <a:pt x="7466961" y="651183"/>
                  <a:pt x="7567768" y="587147"/>
                  <a:pt x="7676365" y="583688"/>
                </a:cubicBezTo>
                <a:close/>
                <a:moveTo>
                  <a:pt x="7062857" y="396783"/>
                </a:moveTo>
                <a:cubicBezTo>
                  <a:pt x="7084657" y="400973"/>
                  <a:pt x="7106463" y="410117"/>
                  <a:pt x="7127059" y="424535"/>
                </a:cubicBezTo>
                <a:cubicBezTo>
                  <a:pt x="7209442" y="482209"/>
                  <a:pt x="7241245" y="602433"/>
                  <a:pt x="7198094" y="693059"/>
                </a:cubicBezTo>
                <a:cubicBezTo>
                  <a:pt x="7176519" y="738373"/>
                  <a:pt x="7140289" y="767709"/>
                  <a:pt x="7099157" y="778505"/>
                </a:cubicBezTo>
                <a:cubicBezTo>
                  <a:pt x="7078590" y="783905"/>
                  <a:pt x="7056797" y="784670"/>
                  <a:pt x="7034998" y="780480"/>
                </a:cubicBezTo>
                <a:cubicBezTo>
                  <a:pt x="7013198" y="776289"/>
                  <a:pt x="6991391" y="767146"/>
                  <a:pt x="6970795" y="752727"/>
                </a:cubicBezTo>
                <a:cubicBezTo>
                  <a:pt x="6888412" y="695052"/>
                  <a:pt x="6856608" y="574829"/>
                  <a:pt x="6899760" y="484203"/>
                </a:cubicBezTo>
                <a:cubicBezTo>
                  <a:pt x="6932124" y="416232"/>
                  <a:pt x="6997458" y="384213"/>
                  <a:pt x="7062857" y="396783"/>
                </a:cubicBezTo>
                <a:close/>
                <a:moveTo>
                  <a:pt x="1780739" y="1190"/>
                </a:moveTo>
                <a:cubicBezTo>
                  <a:pt x="2129768" y="14988"/>
                  <a:pt x="2488852" y="148495"/>
                  <a:pt x="2850847" y="384530"/>
                </a:cubicBezTo>
                <a:cubicBezTo>
                  <a:pt x="3184362" y="601036"/>
                  <a:pt x="3487788" y="901267"/>
                  <a:pt x="3809413" y="1153764"/>
                </a:cubicBezTo>
                <a:cubicBezTo>
                  <a:pt x="4262448" y="1508236"/>
                  <a:pt x="4750558" y="1545992"/>
                  <a:pt x="5160376" y="1003825"/>
                </a:cubicBezTo>
                <a:cubicBezTo>
                  <a:pt x="5313232" y="801671"/>
                  <a:pt x="5481196" y="587300"/>
                  <a:pt x="5677238" y="480424"/>
                </a:cubicBezTo>
                <a:cubicBezTo>
                  <a:pt x="6182723" y="204840"/>
                  <a:pt x="6667481" y="431193"/>
                  <a:pt x="7082965" y="1065272"/>
                </a:cubicBezTo>
                <a:cubicBezTo>
                  <a:pt x="7249706" y="1319645"/>
                  <a:pt x="7421998" y="1601453"/>
                  <a:pt x="7687818" y="1625585"/>
                </a:cubicBezTo>
                <a:lnTo>
                  <a:pt x="7823624" y="1633445"/>
                </a:lnTo>
                <a:lnTo>
                  <a:pt x="7823624" y="5505810"/>
                </a:lnTo>
                <a:lnTo>
                  <a:pt x="1419133" y="5505810"/>
                </a:lnTo>
                <a:lnTo>
                  <a:pt x="1422753" y="5488656"/>
                </a:lnTo>
                <a:cubicBezTo>
                  <a:pt x="1462649" y="5312984"/>
                  <a:pt x="1506176" y="5138278"/>
                  <a:pt x="1543078" y="4961644"/>
                </a:cubicBezTo>
                <a:cubicBezTo>
                  <a:pt x="1609806" y="4640258"/>
                  <a:pt x="1539760" y="4343419"/>
                  <a:pt x="1334564" y="4133160"/>
                </a:cubicBezTo>
                <a:cubicBezTo>
                  <a:pt x="1117562" y="3910930"/>
                  <a:pt x="900716" y="3685928"/>
                  <a:pt x="670875" y="3489628"/>
                </a:cubicBezTo>
                <a:cubicBezTo>
                  <a:pt x="-321639" y="2642174"/>
                  <a:pt x="-67393" y="1165752"/>
                  <a:pt x="499515" y="578153"/>
                </a:cubicBezTo>
                <a:cubicBezTo>
                  <a:pt x="899852" y="163598"/>
                  <a:pt x="1331986" y="-16550"/>
                  <a:pt x="1780739" y="119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el 1">
            <a:extLst>
              <a:ext uri="{FF2B5EF4-FFF2-40B4-BE49-F238E27FC236}">
                <a16:creationId xmlns:a16="http://schemas.microsoft.com/office/drawing/2014/main" id="{AD137DD5-A77B-7ACF-9D92-2D2554F96AF4}"/>
              </a:ext>
            </a:extLst>
          </p:cNvPr>
          <p:cNvSpPr>
            <a:spLocks noGrp="1"/>
          </p:cNvSpPr>
          <p:nvPr>
            <p:ph type="title"/>
          </p:nvPr>
        </p:nvSpPr>
        <p:spPr>
          <a:xfrm>
            <a:off x="609600" y="552783"/>
            <a:ext cx="10972800" cy="1570804"/>
          </a:xfrm>
        </p:spPr>
        <p:txBody>
          <a:bodyPr>
            <a:normAutofit/>
          </a:bodyPr>
          <a:lstStyle/>
          <a:p>
            <a:r>
              <a:rPr lang="nl-NL">
                <a:cs typeface="Posterama"/>
              </a:rPr>
              <a:t>Opdracht: onderzoek het beroep</a:t>
            </a:r>
          </a:p>
        </p:txBody>
      </p:sp>
      <p:sp>
        <p:nvSpPr>
          <p:cNvPr id="3" name="Tijdelijke aanduiding voor inhoud 2">
            <a:extLst>
              <a:ext uri="{FF2B5EF4-FFF2-40B4-BE49-F238E27FC236}">
                <a16:creationId xmlns:a16="http://schemas.microsoft.com/office/drawing/2014/main" id="{ACC05C3A-FEFB-888E-6A60-CBFF7566246C}"/>
              </a:ext>
            </a:extLst>
          </p:cNvPr>
          <p:cNvSpPr>
            <a:spLocks noGrp="1"/>
          </p:cNvSpPr>
          <p:nvPr>
            <p:ph idx="1"/>
          </p:nvPr>
        </p:nvSpPr>
        <p:spPr>
          <a:xfrm>
            <a:off x="609599" y="2397689"/>
            <a:ext cx="3750023" cy="3445893"/>
          </a:xfrm>
        </p:spPr>
        <p:txBody>
          <a:bodyPr vert="horz" lIns="91440" tIns="45720" rIns="91440" bIns="45720" rtlCol="0">
            <a:normAutofit/>
          </a:bodyPr>
          <a:lstStyle/>
          <a:p>
            <a:endParaRPr lang="nl-NL"/>
          </a:p>
          <a:p>
            <a:r>
              <a:rPr lang="nl-NL" sz="2400"/>
              <a:t>Ga naar </a:t>
            </a:r>
            <a:r>
              <a:rPr lang="nl-NL" sz="2400">
                <a:hlinkClick r:id="rId3"/>
              </a:rPr>
              <a:t>www.kiesmbo.nl</a:t>
            </a:r>
            <a:endParaRPr lang="en-US" sz="2400"/>
          </a:p>
          <a:p>
            <a:r>
              <a:rPr lang="nl-NL" sz="2400"/>
              <a:t>Vul jouw gekozen </a:t>
            </a:r>
            <a:r>
              <a:rPr lang="nl-NL" sz="2400" b="1"/>
              <a:t>beroep</a:t>
            </a:r>
            <a:r>
              <a:rPr lang="nl-NL" sz="2400"/>
              <a:t> in bij zoeken. Klik daarna op de </a:t>
            </a:r>
            <a:r>
              <a:rPr lang="nl-NL" sz="2400" b="1"/>
              <a:t>opleiding</a:t>
            </a:r>
            <a:r>
              <a:rPr lang="nl-NL" sz="2400"/>
              <a:t> die daarbij hoort.</a:t>
            </a:r>
          </a:p>
          <a:p>
            <a:endParaRPr lang="nl-NL" sz="2400"/>
          </a:p>
          <a:p>
            <a:endParaRPr lang="nl-NL"/>
          </a:p>
          <a:p>
            <a:endParaRPr lang="nl-NL"/>
          </a:p>
        </p:txBody>
      </p:sp>
      <p:pic>
        <p:nvPicPr>
          <p:cNvPr id="10" name="Afbeelding 9" descr="Afbeelding met tekst, schermopname, Menselijk gezicht, kleding&#10;&#10;Door AI gegenereerde inhoud is mogelijk onjuist.">
            <a:extLst>
              <a:ext uri="{FF2B5EF4-FFF2-40B4-BE49-F238E27FC236}">
                <a16:creationId xmlns:a16="http://schemas.microsoft.com/office/drawing/2014/main" id="{65804BEF-6326-5AAB-8AB3-BDD92C2CD0E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29584" y="3014407"/>
            <a:ext cx="5352816" cy="2689789"/>
          </a:xfrm>
          <a:prstGeom prst="rect">
            <a:avLst/>
          </a:prstGeom>
        </p:spPr>
      </p:pic>
      <p:pic>
        <p:nvPicPr>
          <p:cNvPr id="4" name="Afbeelding 3">
            <a:extLst>
              <a:ext uri="{FF2B5EF4-FFF2-40B4-BE49-F238E27FC236}">
                <a16:creationId xmlns:a16="http://schemas.microsoft.com/office/drawing/2014/main" id="{45E0D81F-52BF-BADC-0CB2-CF342905481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Tree>
    <p:extLst>
      <p:ext uri="{BB962C8B-B14F-4D97-AF65-F5344CB8AC3E}">
        <p14:creationId xmlns:p14="http://schemas.microsoft.com/office/powerpoint/2010/main" val="33742909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8D74A-FD4E-257C-C9F4-F4693ABCA27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7C4CF1B-B336-1CFB-39B0-59B29A3E502D}"/>
              </a:ext>
            </a:extLst>
          </p:cNvPr>
          <p:cNvSpPr>
            <a:spLocks noGrp="1"/>
          </p:cNvSpPr>
          <p:nvPr>
            <p:ph type="title"/>
          </p:nvPr>
        </p:nvSpPr>
        <p:spPr>
          <a:xfrm>
            <a:off x="736713" y="-225988"/>
            <a:ext cx="10972800" cy="1325563"/>
          </a:xfrm>
        </p:spPr>
        <p:txBody>
          <a:bodyPr/>
          <a:lstStyle/>
          <a:p>
            <a:r>
              <a:rPr lang="nl-NL">
                <a:cs typeface="Posterama"/>
              </a:rPr>
              <a:t>Opdracht: onderzoek het beroep</a:t>
            </a:r>
          </a:p>
        </p:txBody>
      </p:sp>
      <p:sp>
        <p:nvSpPr>
          <p:cNvPr id="3" name="Tijdelijke aanduiding voor inhoud 2">
            <a:extLst>
              <a:ext uri="{FF2B5EF4-FFF2-40B4-BE49-F238E27FC236}">
                <a16:creationId xmlns:a16="http://schemas.microsoft.com/office/drawing/2014/main" id="{A1A3DAA0-6B16-7335-8174-8736729022F0}"/>
              </a:ext>
            </a:extLst>
          </p:cNvPr>
          <p:cNvSpPr>
            <a:spLocks noGrp="1"/>
          </p:cNvSpPr>
          <p:nvPr>
            <p:ph idx="1"/>
          </p:nvPr>
        </p:nvSpPr>
        <p:spPr>
          <a:xfrm>
            <a:off x="609600" y="1278889"/>
            <a:ext cx="10972800" cy="4496819"/>
          </a:xfrm>
        </p:spPr>
        <p:txBody>
          <a:bodyPr vert="horz" lIns="91440" tIns="45720" rIns="91440" bIns="45720" rtlCol="0" anchor="t">
            <a:normAutofit/>
          </a:bodyPr>
          <a:lstStyle/>
          <a:p>
            <a:r>
              <a:rPr lang="nl-NL" b="1"/>
              <a:t>Beantwoord de vragen op jouw werkblad:</a:t>
            </a:r>
            <a:endParaRPr lang="en-US"/>
          </a:p>
          <a:p>
            <a:pPr marL="342900" indent="-342900">
              <a:buFont typeface="Arial" panose="020B0504020202020204" pitchFamily="34" charset="0"/>
              <a:buChar char="•"/>
            </a:pPr>
            <a:r>
              <a:rPr lang="nl-NL"/>
              <a:t>Wat moet je bij deze beroepen doen?</a:t>
            </a:r>
          </a:p>
          <a:p>
            <a:pPr marL="342900" indent="-342900">
              <a:buFont typeface="Arial" panose="020B0504020202020204" pitchFamily="34" charset="0"/>
              <a:buChar char="•"/>
            </a:pPr>
            <a:r>
              <a:rPr lang="nl-NL"/>
              <a:t>Wat moet je bij deze beroepen goed kunnen?</a:t>
            </a:r>
          </a:p>
          <a:p>
            <a:endParaRPr lang="nl-NL"/>
          </a:p>
          <a:p>
            <a:r>
              <a:rPr lang="nl-NL" b="1"/>
              <a:t>In gesprek met je buurman of buurvrouw:</a:t>
            </a:r>
          </a:p>
          <a:p>
            <a:pPr marL="342900" indent="-342900">
              <a:buFont typeface="Arial" panose="020B0504020202020204" pitchFamily="34" charset="0"/>
              <a:buChar char="•"/>
            </a:pPr>
            <a:r>
              <a:rPr lang="nl-NL"/>
              <a:t>Lijkt het je leuke beroep om te doen? Waarom wel niet?</a:t>
            </a:r>
          </a:p>
          <a:p>
            <a:pPr marL="342900" indent="-342900">
              <a:buFont typeface="Arial" panose="020B0504020202020204" pitchFamily="34" charset="0"/>
              <a:buChar char="•"/>
            </a:pPr>
            <a:r>
              <a:rPr lang="nl-NL"/>
              <a:t>Wat heb je ontdekt over jouw beroepen dat je nog niet wist?</a:t>
            </a:r>
          </a:p>
          <a:p>
            <a:pPr marL="342900" indent="-342900">
              <a:buFont typeface="Arial" panose="020B0504020202020204" pitchFamily="34" charset="0"/>
              <a:buChar char="•"/>
            </a:pPr>
            <a:r>
              <a:rPr lang="nl-NL"/>
              <a:t>Welk beroep vind je het leukst en wil je verder onderzoeken?</a:t>
            </a:r>
          </a:p>
          <a:p>
            <a:pPr marL="342900" indent="-342900">
              <a:buFont typeface="Arial" panose="020B0504020202020204" pitchFamily="34" charset="0"/>
              <a:buChar char="•"/>
            </a:pPr>
            <a:endParaRPr lang="nl-NL"/>
          </a:p>
          <a:p>
            <a:endParaRPr lang="nl-NL"/>
          </a:p>
          <a:p>
            <a:endParaRPr lang="nl-NL"/>
          </a:p>
        </p:txBody>
      </p:sp>
      <p:pic>
        <p:nvPicPr>
          <p:cNvPr id="4" name="Afbeelding 3">
            <a:extLst>
              <a:ext uri="{FF2B5EF4-FFF2-40B4-BE49-F238E27FC236}">
                <a16:creationId xmlns:a16="http://schemas.microsoft.com/office/drawing/2014/main" id="{1BCDB2ED-D726-0D7A-CA0C-D7B487D8698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pic>
        <p:nvPicPr>
          <p:cNvPr id="6" name="Picture 5">
            <a:extLst>
              <a:ext uri="{FF2B5EF4-FFF2-40B4-BE49-F238E27FC236}">
                <a16:creationId xmlns:a16="http://schemas.microsoft.com/office/drawing/2014/main" id="{9CF4793E-5453-F4CE-64EE-D5E5F45615C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865469" y="4440375"/>
            <a:ext cx="2136566" cy="2228225"/>
          </a:xfrm>
          <a:prstGeom prst="rect">
            <a:avLst/>
          </a:prstGeom>
        </p:spPr>
      </p:pic>
    </p:spTree>
    <p:extLst>
      <p:ext uri="{BB962C8B-B14F-4D97-AF65-F5344CB8AC3E}">
        <p14:creationId xmlns:p14="http://schemas.microsoft.com/office/powerpoint/2010/main" val="17422965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185FA-5AD3-9DDE-9E2A-6C0B166D4DF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297AF54-67F0-2551-C7CF-858426003153}"/>
              </a:ext>
            </a:extLst>
          </p:cNvPr>
          <p:cNvSpPr>
            <a:spLocks noGrp="1"/>
          </p:cNvSpPr>
          <p:nvPr>
            <p:ph type="title"/>
          </p:nvPr>
        </p:nvSpPr>
        <p:spPr>
          <a:xfrm>
            <a:off x="736713" y="-225988"/>
            <a:ext cx="10972800" cy="1325563"/>
          </a:xfrm>
        </p:spPr>
        <p:txBody>
          <a:bodyPr/>
          <a:lstStyle/>
          <a:p>
            <a:r>
              <a:rPr lang="nl-NL"/>
              <a:t>Opdracht – welke stappen moet je zetten</a:t>
            </a:r>
          </a:p>
        </p:txBody>
      </p:sp>
      <p:sp>
        <p:nvSpPr>
          <p:cNvPr id="3" name="Tijdelijke aanduiding voor inhoud 2">
            <a:extLst>
              <a:ext uri="{FF2B5EF4-FFF2-40B4-BE49-F238E27FC236}">
                <a16:creationId xmlns:a16="http://schemas.microsoft.com/office/drawing/2014/main" id="{CBFB80CF-CC79-B3E4-28DE-7E047C8F4A16}"/>
              </a:ext>
            </a:extLst>
          </p:cNvPr>
          <p:cNvSpPr>
            <a:spLocks noGrp="1"/>
          </p:cNvSpPr>
          <p:nvPr>
            <p:ph idx="1"/>
          </p:nvPr>
        </p:nvSpPr>
        <p:spPr>
          <a:xfrm>
            <a:off x="609600" y="1278889"/>
            <a:ext cx="10972800" cy="4496819"/>
          </a:xfrm>
        </p:spPr>
        <p:txBody>
          <a:bodyPr vert="horz" lIns="91440" tIns="45720" rIns="91440" bIns="45720" rtlCol="0" anchor="t">
            <a:normAutofit/>
          </a:bodyPr>
          <a:lstStyle/>
          <a:p>
            <a:pPr marL="342900" indent="-342900">
              <a:buFont typeface="Arial" panose="020B0604020202020204" pitchFamily="34" charset="0"/>
              <a:buChar char="•"/>
            </a:pPr>
            <a:endParaRPr lang="nl-NL"/>
          </a:p>
          <a:p>
            <a:r>
              <a:rPr lang="nl-NL"/>
              <a:t>Je hebt nu 1 van de beroepen gekozen die je verder wil onderzoeken. Hoe kan je daar komen? Onderzoek met behulp van de leerroutekaart welke opleiding(en) je moet doen om bij het beroep te komen en vul de stappen in op je werkblad. </a:t>
            </a:r>
          </a:p>
          <a:p>
            <a:r>
              <a:rPr lang="nl-NL"/>
              <a:t>Hoeveel stappen moet je zetten?</a:t>
            </a:r>
          </a:p>
          <a:p>
            <a:r>
              <a:rPr lang="nl-NL"/>
              <a:t>Hoeveel jaar duurt dat?</a:t>
            </a:r>
          </a:p>
          <a:p>
            <a:endParaRPr lang="nl-NL"/>
          </a:p>
          <a:p>
            <a:endParaRPr lang="nl-NL"/>
          </a:p>
          <a:p>
            <a:endParaRPr lang="nl-NL"/>
          </a:p>
        </p:txBody>
      </p:sp>
      <p:pic>
        <p:nvPicPr>
          <p:cNvPr id="4" name="Afbeelding 3">
            <a:extLst>
              <a:ext uri="{FF2B5EF4-FFF2-40B4-BE49-F238E27FC236}">
                <a16:creationId xmlns:a16="http://schemas.microsoft.com/office/drawing/2014/main" id="{5CD2B189-9C1C-7AA1-5F34-1E6DC52019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Tree>
    <p:extLst>
      <p:ext uri="{BB962C8B-B14F-4D97-AF65-F5344CB8AC3E}">
        <p14:creationId xmlns:p14="http://schemas.microsoft.com/office/powerpoint/2010/main" val="16135658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9D594-A99C-FDFD-3862-2EBDF725C91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8A086AF-52DB-170B-14B9-688A33DE3150}"/>
              </a:ext>
            </a:extLst>
          </p:cNvPr>
          <p:cNvSpPr>
            <a:spLocks noGrp="1"/>
          </p:cNvSpPr>
          <p:nvPr>
            <p:ph type="title"/>
          </p:nvPr>
        </p:nvSpPr>
        <p:spPr>
          <a:xfrm>
            <a:off x="609600" y="34510"/>
            <a:ext cx="10972800" cy="1325563"/>
          </a:xfrm>
        </p:spPr>
        <p:txBody>
          <a:bodyPr>
            <a:normAutofit fontScale="90000"/>
          </a:bodyPr>
          <a:lstStyle/>
          <a:p>
            <a:r>
              <a:rPr lang="nl-NL"/>
              <a:t>Thuisopdracht 1– Hoe is dat in het land van herkomst?</a:t>
            </a:r>
          </a:p>
        </p:txBody>
      </p:sp>
      <p:sp>
        <p:nvSpPr>
          <p:cNvPr id="3" name="Tijdelijke aanduiding voor inhoud 2">
            <a:extLst>
              <a:ext uri="{FF2B5EF4-FFF2-40B4-BE49-F238E27FC236}">
                <a16:creationId xmlns:a16="http://schemas.microsoft.com/office/drawing/2014/main" id="{AA8D40BF-E1B3-E8F4-5F93-4B788271355B}"/>
              </a:ext>
            </a:extLst>
          </p:cNvPr>
          <p:cNvSpPr>
            <a:spLocks noGrp="1"/>
          </p:cNvSpPr>
          <p:nvPr>
            <p:ph idx="1"/>
          </p:nvPr>
        </p:nvSpPr>
        <p:spPr>
          <a:xfrm>
            <a:off x="609600" y="1278889"/>
            <a:ext cx="10972800" cy="4496819"/>
          </a:xfrm>
        </p:spPr>
        <p:txBody>
          <a:bodyPr vert="horz" lIns="91440" tIns="45720" rIns="91440" bIns="45720" rtlCol="0" anchor="t">
            <a:normAutofit/>
          </a:bodyPr>
          <a:lstStyle/>
          <a:p>
            <a:pPr marL="342900" indent="-342900">
              <a:buFont typeface="Arial" panose="020B0604020202020204" pitchFamily="34" charset="0"/>
              <a:buChar char="•"/>
            </a:pPr>
            <a:endParaRPr lang="nl-NL"/>
          </a:p>
          <a:p>
            <a:r>
              <a:rPr lang="nl-NL"/>
              <a:t>Het onderwijs is in ieder land anders. Ook beroepen kunnen er anders uit zien.</a:t>
            </a:r>
          </a:p>
          <a:p>
            <a:r>
              <a:rPr lang="nl-NL"/>
              <a:t>Je gaat met je ouders/ verzorgers in gesprek: </a:t>
            </a:r>
          </a:p>
          <a:p>
            <a:pPr marL="342900" indent="-342900">
              <a:buFont typeface="Arial" panose="020B0604020202020204" pitchFamily="34" charset="0"/>
              <a:buChar char="•"/>
            </a:pPr>
            <a:r>
              <a:rPr lang="nl-NL"/>
              <a:t>Ziet het beroep in Nederland er hetzelfde uit als in het land van herkomst?</a:t>
            </a:r>
          </a:p>
          <a:p>
            <a:pPr marL="342900" indent="-342900">
              <a:buFont typeface="Arial" panose="020B0604020202020204" pitchFamily="34" charset="0"/>
              <a:buChar char="•"/>
            </a:pPr>
            <a:r>
              <a:rPr lang="nl-NL"/>
              <a:t>Welke opleidingen moet je doen in het land van herkomst?</a:t>
            </a:r>
          </a:p>
          <a:p>
            <a:pPr marL="342900" indent="-342900">
              <a:buFont typeface="Arial" panose="020B0604020202020204" pitchFamily="34" charset="0"/>
              <a:buChar char="•"/>
            </a:pPr>
            <a:r>
              <a:rPr lang="nl-NL"/>
              <a:t>Hoeveel jaar duurt dat?</a:t>
            </a:r>
          </a:p>
          <a:p>
            <a:pPr marL="342900" indent="-342900">
              <a:buFont typeface="Arial" panose="020B0604020202020204" pitchFamily="34" charset="0"/>
              <a:buChar char="•"/>
            </a:pPr>
            <a:r>
              <a:rPr lang="nl-NL"/>
              <a:t>Wat is hetzelfde?</a:t>
            </a:r>
          </a:p>
          <a:p>
            <a:pPr marL="342900" indent="-342900">
              <a:buFont typeface="Arial" panose="020B0604020202020204" pitchFamily="34" charset="0"/>
              <a:buChar char="•"/>
            </a:pPr>
            <a:r>
              <a:rPr lang="nl-NL"/>
              <a:t>Wat zijn verschillen?</a:t>
            </a:r>
          </a:p>
          <a:p>
            <a:endParaRPr lang="nl-NL"/>
          </a:p>
          <a:p>
            <a:endParaRPr lang="nl-NL"/>
          </a:p>
          <a:p>
            <a:endParaRPr lang="nl-NL"/>
          </a:p>
        </p:txBody>
      </p:sp>
      <p:pic>
        <p:nvPicPr>
          <p:cNvPr id="4" name="Afbeelding 3">
            <a:extLst>
              <a:ext uri="{FF2B5EF4-FFF2-40B4-BE49-F238E27FC236}">
                <a16:creationId xmlns:a16="http://schemas.microsoft.com/office/drawing/2014/main" id="{076C40C0-5EC5-E48C-1EA2-569E37BE7CF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Tree>
    <p:extLst>
      <p:ext uri="{BB962C8B-B14F-4D97-AF65-F5344CB8AC3E}">
        <p14:creationId xmlns:p14="http://schemas.microsoft.com/office/powerpoint/2010/main" val="6600605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25715-32C3-D3D5-904F-D7CBB860F6D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02A3CC4-B237-B586-3507-78D653AA61FD}"/>
              </a:ext>
            </a:extLst>
          </p:cNvPr>
          <p:cNvSpPr>
            <a:spLocks noGrp="1"/>
          </p:cNvSpPr>
          <p:nvPr>
            <p:ph type="title"/>
          </p:nvPr>
        </p:nvSpPr>
        <p:spPr>
          <a:xfrm>
            <a:off x="736713" y="-138305"/>
            <a:ext cx="10972800" cy="2276461"/>
          </a:xfrm>
        </p:spPr>
        <p:txBody>
          <a:bodyPr>
            <a:normAutofit/>
          </a:bodyPr>
          <a:lstStyle/>
          <a:p>
            <a:r>
              <a:rPr lang="nl-NL"/>
              <a:t>Thuisopdracht 2– Welke stappen moet ik zetten voor een beroep in het hoger onderwijs?</a:t>
            </a:r>
          </a:p>
        </p:txBody>
      </p:sp>
      <p:sp>
        <p:nvSpPr>
          <p:cNvPr id="3" name="Tijdelijke aanduiding voor inhoud 2">
            <a:extLst>
              <a:ext uri="{FF2B5EF4-FFF2-40B4-BE49-F238E27FC236}">
                <a16:creationId xmlns:a16="http://schemas.microsoft.com/office/drawing/2014/main" id="{6DC7ACF1-C3A2-C602-A8D5-A9D3A5155C5A}"/>
              </a:ext>
            </a:extLst>
          </p:cNvPr>
          <p:cNvSpPr>
            <a:spLocks noGrp="1"/>
          </p:cNvSpPr>
          <p:nvPr>
            <p:ph idx="1"/>
          </p:nvPr>
        </p:nvSpPr>
        <p:spPr>
          <a:xfrm>
            <a:off x="609600" y="1803397"/>
            <a:ext cx="10972800" cy="4496819"/>
          </a:xfrm>
        </p:spPr>
        <p:txBody>
          <a:bodyPr vert="horz" lIns="91440" tIns="45720" rIns="91440" bIns="45720" rtlCol="0" anchor="t">
            <a:normAutofit/>
          </a:bodyPr>
          <a:lstStyle/>
          <a:p>
            <a:pPr marL="342900" indent="-342900">
              <a:buFont typeface="Arial" panose="020B0604020202020204" pitchFamily="34" charset="0"/>
              <a:buChar char="•"/>
            </a:pPr>
            <a:endParaRPr lang="nl-NL"/>
          </a:p>
          <a:p>
            <a:r>
              <a:rPr lang="nl-NL"/>
              <a:t>Voor sommige beroepen heb je mbo nodig en voor andere beroepen HBO of Universiteit. Kies een beroep waar je HBO of Universiteit voor nodig hebt en onderzoek met je ouders welke stappen je moet zetten.</a:t>
            </a:r>
          </a:p>
          <a:p>
            <a:r>
              <a:rPr lang="nl-NL"/>
              <a:t>Je gaat met je ouders/ verzorgers in gesprek: </a:t>
            </a:r>
          </a:p>
          <a:p>
            <a:pPr marL="342900" indent="-342900">
              <a:buFont typeface="Arial" panose="020B0604020202020204" pitchFamily="34" charset="0"/>
              <a:buChar char="•"/>
            </a:pPr>
            <a:r>
              <a:rPr lang="nl-NL"/>
              <a:t>Welk beroep heb je gekozen?</a:t>
            </a:r>
          </a:p>
          <a:p>
            <a:pPr marL="342900" indent="-342900">
              <a:buFont typeface="Arial" panose="020B0604020202020204" pitchFamily="34" charset="0"/>
              <a:buChar char="•"/>
            </a:pPr>
            <a:r>
              <a:rPr lang="nl-NL"/>
              <a:t>Welke opleidingen moet je doen?</a:t>
            </a:r>
          </a:p>
          <a:p>
            <a:pPr marL="342900" indent="-342900">
              <a:buFont typeface="Arial" panose="020B0604020202020204" pitchFamily="34" charset="0"/>
              <a:buChar char="•"/>
            </a:pPr>
            <a:r>
              <a:rPr lang="nl-NL"/>
              <a:t>Hoeveel jaar duurt dat?</a:t>
            </a:r>
          </a:p>
          <a:p>
            <a:pPr marL="342900" indent="-342900">
              <a:buFont typeface="Arial" panose="020B0604020202020204" pitchFamily="34" charset="0"/>
              <a:buChar char="•"/>
            </a:pPr>
            <a:r>
              <a:rPr lang="nl-NL"/>
              <a:t>Wat is de eerste stap die je zou moeten zetten?</a:t>
            </a:r>
          </a:p>
          <a:p>
            <a:endParaRPr lang="nl-NL"/>
          </a:p>
          <a:p>
            <a:endParaRPr lang="nl-NL"/>
          </a:p>
          <a:p>
            <a:endParaRPr lang="nl-NL"/>
          </a:p>
        </p:txBody>
      </p:sp>
      <p:pic>
        <p:nvPicPr>
          <p:cNvPr id="4" name="Afbeelding 3">
            <a:extLst>
              <a:ext uri="{FF2B5EF4-FFF2-40B4-BE49-F238E27FC236}">
                <a16:creationId xmlns:a16="http://schemas.microsoft.com/office/drawing/2014/main" id="{48CC604F-138D-C746-85F9-D52C28904A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Tree>
    <p:extLst>
      <p:ext uri="{BB962C8B-B14F-4D97-AF65-F5344CB8AC3E}">
        <p14:creationId xmlns:p14="http://schemas.microsoft.com/office/powerpoint/2010/main" val="34385865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bg>
      <p:bgPr>
        <a:solidFill>
          <a:schemeClr val="bg2"/>
        </a:solidFill>
        <a:effectLst/>
      </p:bgPr>
    </p:bg>
    <p:spTree>
      <p:nvGrpSpPr>
        <p:cNvPr id="1" name="">
          <a:extLst>
            <a:ext uri="{FF2B5EF4-FFF2-40B4-BE49-F238E27FC236}">
              <a16:creationId xmlns:a16="http://schemas.microsoft.com/office/drawing/2014/main" id="{3D6D9F72-1D02-9667-0093-782D99927144}"/>
            </a:ext>
          </a:extLst>
        </p:cNvPr>
        <p:cNvGrpSpPr/>
        <p:nvPr/>
      </p:nvGrpSpPr>
      <p:grpSpPr>
        <a:xfrm>
          <a:off x="0" y="0"/>
          <a:ext cx="0" cy="0"/>
          <a:chOff x="0" y="0"/>
          <a:chExt cx="0" cy="0"/>
        </a:xfrm>
      </p:grpSpPr>
      <p:sp useBgFill="1">
        <p:nvSpPr>
          <p:cNvPr id="12"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76BDF4D-4826-490A-8307-7247A295E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E0FF4CF-25CB-4537-9BBF-28B36C76BE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65328" y="1352190"/>
            <a:ext cx="7823624" cy="5505810"/>
          </a:xfrm>
          <a:custGeom>
            <a:avLst/>
            <a:gdLst>
              <a:gd name="connsiteX0" fmla="*/ 7676365 w 7823624"/>
              <a:gd name="connsiteY0" fmla="*/ 583688 h 5505810"/>
              <a:gd name="connsiteX1" fmla="*/ 7807957 w 7823624"/>
              <a:gd name="connsiteY1" fmla="*/ 609260 h 5505810"/>
              <a:gd name="connsiteX2" fmla="*/ 7823624 w 7823624"/>
              <a:gd name="connsiteY2" fmla="*/ 618028 h 5505810"/>
              <a:gd name="connsiteX3" fmla="*/ 7823624 w 7823624"/>
              <a:gd name="connsiteY3" fmla="*/ 1356037 h 5505810"/>
              <a:gd name="connsiteX4" fmla="*/ 7783921 w 7823624"/>
              <a:gd name="connsiteY4" fmla="*/ 1367061 h 5505810"/>
              <a:gd name="connsiteX5" fmla="*/ 7685829 w 7823624"/>
              <a:gd name="connsiteY5" fmla="*/ 1364631 h 5505810"/>
              <a:gd name="connsiteX6" fmla="*/ 7556041 w 7823624"/>
              <a:gd name="connsiteY6" fmla="*/ 1308528 h 5505810"/>
              <a:gd name="connsiteX7" fmla="*/ 7412440 w 7823624"/>
              <a:gd name="connsiteY7" fmla="*/ 765688 h 5505810"/>
              <a:gd name="connsiteX8" fmla="*/ 7676365 w 7823624"/>
              <a:gd name="connsiteY8" fmla="*/ 583688 h 5505810"/>
              <a:gd name="connsiteX9" fmla="*/ 7062857 w 7823624"/>
              <a:gd name="connsiteY9" fmla="*/ 396783 h 5505810"/>
              <a:gd name="connsiteX10" fmla="*/ 7127059 w 7823624"/>
              <a:gd name="connsiteY10" fmla="*/ 424535 h 5505810"/>
              <a:gd name="connsiteX11" fmla="*/ 7198094 w 7823624"/>
              <a:gd name="connsiteY11" fmla="*/ 693059 h 5505810"/>
              <a:gd name="connsiteX12" fmla="*/ 7099157 w 7823624"/>
              <a:gd name="connsiteY12" fmla="*/ 778505 h 5505810"/>
              <a:gd name="connsiteX13" fmla="*/ 7034998 w 7823624"/>
              <a:gd name="connsiteY13" fmla="*/ 780480 h 5505810"/>
              <a:gd name="connsiteX14" fmla="*/ 6970795 w 7823624"/>
              <a:gd name="connsiteY14" fmla="*/ 752727 h 5505810"/>
              <a:gd name="connsiteX15" fmla="*/ 6899760 w 7823624"/>
              <a:gd name="connsiteY15" fmla="*/ 484203 h 5505810"/>
              <a:gd name="connsiteX16" fmla="*/ 7062857 w 7823624"/>
              <a:gd name="connsiteY16" fmla="*/ 396783 h 5505810"/>
              <a:gd name="connsiteX17" fmla="*/ 1780739 w 7823624"/>
              <a:gd name="connsiteY17" fmla="*/ 1190 h 5505810"/>
              <a:gd name="connsiteX18" fmla="*/ 2850847 w 7823624"/>
              <a:gd name="connsiteY18" fmla="*/ 384530 h 5505810"/>
              <a:gd name="connsiteX19" fmla="*/ 3809413 w 7823624"/>
              <a:gd name="connsiteY19" fmla="*/ 1153764 h 5505810"/>
              <a:gd name="connsiteX20" fmla="*/ 5160376 w 7823624"/>
              <a:gd name="connsiteY20" fmla="*/ 1003825 h 5505810"/>
              <a:gd name="connsiteX21" fmla="*/ 5677238 w 7823624"/>
              <a:gd name="connsiteY21" fmla="*/ 480424 h 5505810"/>
              <a:gd name="connsiteX22" fmla="*/ 7082965 w 7823624"/>
              <a:gd name="connsiteY22" fmla="*/ 1065272 h 5505810"/>
              <a:gd name="connsiteX23" fmla="*/ 7687818 w 7823624"/>
              <a:gd name="connsiteY23" fmla="*/ 1625585 h 5505810"/>
              <a:gd name="connsiteX24" fmla="*/ 7823624 w 7823624"/>
              <a:gd name="connsiteY24" fmla="*/ 1633445 h 5505810"/>
              <a:gd name="connsiteX25" fmla="*/ 7823624 w 7823624"/>
              <a:gd name="connsiteY25" fmla="*/ 5505810 h 5505810"/>
              <a:gd name="connsiteX26" fmla="*/ 1419133 w 7823624"/>
              <a:gd name="connsiteY26" fmla="*/ 5505810 h 5505810"/>
              <a:gd name="connsiteX27" fmla="*/ 1422753 w 7823624"/>
              <a:gd name="connsiteY27" fmla="*/ 5488656 h 5505810"/>
              <a:gd name="connsiteX28" fmla="*/ 1543078 w 7823624"/>
              <a:gd name="connsiteY28" fmla="*/ 4961644 h 5505810"/>
              <a:gd name="connsiteX29" fmla="*/ 1334564 w 7823624"/>
              <a:gd name="connsiteY29" fmla="*/ 4133160 h 5505810"/>
              <a:gd name="connsiteX30" fmla="*/ 670875 w 7823624"/>
              <a:gd name="connsiteY30" fmla="*/ 3489628 h 5505810"/>
              <a:gd name="connsiteX31" fmla="*/ 499515 w 7823624"/>
              <a:gd name="connsiteY31" fmla="*/ 578153 h 5505810"/>
              <a:gd name="connsiteX32" fmla="*/ 1780739 w 7823624"/>
              <a:gd name="connsiteY32" fmla="*/ 1190 h 5505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823624" h="5505810">
                <a:moveTo>
                  <a:pt x="7676365" y="583688"/>
                </a:moveTo>
                <a:cubicBezTo>
                  <a:pt x="7719804" y="582304"/>
                  <a:pt x="7764489" y="590613"/>
                  <a:pt x="7807957" y="609260"/>
                </a:cubicBezTo>
                <a:lnTo>
                  <a:pt x="7823624" y="618028"/>
                </a:lnTo>
                <a:lnTo>
                  <a:pt x="7823624" y="1356037"/>
                </a:lnTo>
                <a:lnTo>
                  <a:pt x="7783921" y="1367061"/>
                </a:lnTo>
                <a:cubicBezTo>
                  <a:pt x="7751926" y="1371702"/>
                  <a:pt x="7718882" y="1370985"/>
                  <a:pt x="7685829" y="1364631"/>
                </a:cubicBezTo>
                <a:cubicBezTo>
                  <a:pt x="7641760" y="1356162"/>
                  <a:pt x="7597675" y="1337676"/>
                  <a:pt x="7556041" y="1308528"/>
                </a:cubicBezTo>
                <a:cubicBezTo>
                  <a:pt x="7389499" y="1191936"/>
                  <a:pt x="7325207" y="948898"/>
                  <a:pt x="7412440" y="765688"/>
                </a:cubicBezTo>
                <a:cubicBezTo>
                  <a:pt x="7466961" y="651183"/>
                  <a:pt x="7567768" y="587147"/>
                  <a:pt x="7676365" y="583688"/>
                </a:cubicBezTo>
                <a:close/>
                <a:moveTo>
                  <a:pt x="7062857" y="396783"/>
                </a:moveTo>
                <a:cubicBezTo>
                  <a:pt x="7084657" y="400973"/>
                  <a:pt x="7106463" y="410117"/>
                  <a:pt x="7127059" y="424535"/>
                </a:cubicBezTo>
                <a:cubicBezTo>
                  <a:pt x="7209442" y="482209"/>
                  <a:pt x="7241245" y="602433"/>
                  <a:pt x="7198094" y="693059"/>
                </a:cubicBezTo>
                <a:cubicBezTo>
                  <a:pt x="7176519" y="738373"/>
                  <a:pt x="7140289" y="767709"/>
                  <a:pt x="7099157" y="778505"/>
                </a:cubicBezTo>
                <a:cubicBezTo>
                  <a:pt x="7078590" y="783905"/>
                  <a:pt x="7056797" y="784670"/>
                  <a:pt x="7034998" y="780480"/>
                </a:cubicBezTo>
                <a:cubicBezTo>
                  <a:pt x="7013198" y="776289"/>
                  <a:pt x="6991391" y="767146"/>
                  <a:pt x="6970795" y="752727"/>
                </a:cubicBezTo>
                <a:cubicBezTo>
                  <a:pt x="6888412" y="695052"/>
                  <a:pt x="6856608" y="574829"/>
                  <a:pt x="6899760" y="484203"/>
                </a:cubicBezTo>
                <a:cubicBezTo>
                  <a:pt x="6932124" y="416232"/>
                  <a:pt x="6997458" y="384213"/>
                  <a:pt x="7062857" y="396783"/>
                </a:cubicBezTo>
                <a:close/>
                <a:moveTo>
                  <a:pt x="1780739" y="1190"/>
                </a:moveTo>
                <a:cubicBezTo>
                  <a:pt x="2129768" y="14988"/>
                  <a:pt x="2488852" y="148495"/>
                  <a:pt x="2850847" y="384530"/>
                </a:cubicBezTo>
                <a:cubicBezTo>
                  <a:pt x="3184362" y="601036"/>
                  <a:pt x="3487788" y="901267"/>
                  <a:pt x="3809413" y="1153764"/>
                </a:cubicBezTo>
                <a:cubicBezTo>
                  <a:pt x="4262448" y="1508236"/>
                  <a:pt x="4750558" y="1545992"/>
                  <a:pt x="5160376" y="1003825"/>
                </a:cubicBezTo>
                <a:cubicBezTo>
                  <a:pt x="5313232" y="801671"/>
                  <a:pt x="5481196" y="587300"/>
                  <a:pt x="5677238" y="480424"/>
                </a:cubicBezTo>
                <a:cubicBezTo>
                  <a:pt x="6182723" y="204840"/>
                  <a:pt x="6667481" y="431193"/>
                  <a:pt x="7082965" y="1065272"/>
                </a:cubicBezTo>
                <a:cubicBezTo>
                  <a:pt x="7249706" y="1319645"/>
                  <a:pt x="7421998" y="1601453"/>
                  <a:pt x="7687818" y="1625585"/>
                </a:cubicBezTo>
                <a:lnTo>
                  <a:pt x="7823624" y="1633445"/>
                </a:lnTo>
                <a:lnTo>
                  <a:pt x="7823624" y="5505810"/>
                </a:lnTo>
                <a:lnTo>
                  <a:pt x="1419133" y="5505810"/>
                </a:lnTo>
                <a:lnTo>
                  <a:pt x="1422753" y="5488656"/>
                </a:lnTo>
                <a:cubicBezTo>
                  <a:pt x="1462649" y="5312984"/>
                  <a:pt x="1506176" y="5138278"/>
                  <a:pt x="1543078" y="4961644"/>
                </a:cubicBezTo>
                <a:cubicBezTo>
                  <a:pt x="1609806" y="4640258"/>
                  <a:pt x="1539760" y="4343419"/>
                  <a:pt x="1334564" y="4133160"/>
                </a:cubicBezTo>
                <a:cubicBezTo>
                  <a:pt x="1117562" y="3910930"/>
                  <a:pt x="900716" y="3685928"/>
                  <a:pt x="670875" y="3489628"/>
                </a:cubicBezTo>
                <a:cubicBezTo>
                  <a:pt x="-321639" y="2642174"/>
                  <a:pt x="-67393" y="1165752"/>
                  <a:pt x="499515" y="578153"/>
                </a:cubicBezTo>
                <a:cubicBezTo>
                  <a:pt x="899852" y="163598"/>
                  <a:pt x="1331986" y="-16550"/>
                  <a:pt x="1780739" y="119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el 1">
            <a:extLst>
              <a:ext uri="{FF2B5EF4-FFF2-40B4-BE49-F238E27FC236}">
                <a16:creationId xmlns:a16="http://schemas.microsoft.com/office/drawing/2014/main" id="{E4E82DE0-B59C-B483-9FBB-0E886C5C4356}"/>
              </a:ext>
            </a:extLst>
          </p:cNvPr>
          <p:cNvSpPr>
            <a:spLocks noGrp="1"/>
          </p:cNvSpPr>
          <p:nvPr>
            <p:ph type="title"/>
          </p:nvPr>
        </p:nvSpPr>
        <p:spPr>
          <a:xfrm>
            <a:off x="498763" y="292884"/>
            <a:ext cx="10972800" cy="1161703"/>
          </a:xfrm>
        </p:spPr>
        <p:txBody>
          <a:bodyPr>
            <a:normAutofit fontScale="90000"/>
          </a:bodyPr>
          <a:lstStyle/>
          <a:p>
            <a:r>
              <a:rPr lang="nl-NL">
                <a:cs typeface="Posterama"/>
              </a:rPr>
              <a:t>Opdracht: zoek een beroep (hbo of universiteit)</a:t>
            </a:r>
          </a:p>
        </p:txBody>
      </p:sp>
      <p:sp>
        <p:nvSpPr>
          <p:cNvPr id="3" name="Tijdelijke aanduiding voor inhoud 2">
            <a:extLst>
              <a:ext uri="{FF2B5EF4-FFF2-40B4-BE49-F238E27FC236}">
                <a16:creationId xmlns:a16="http://schemas.microsoft.com/office/drawing/2014/main" id="{092E12D7-1E3F-3D5D-7919-3913F224C47A}"/>
              </a:ext>
            </a:extLst>
          </p:cNvPr>
          <p:cNvSpPr>
            <a:spLocks noGrp="1"/>
          </p:cNvSpPr>
          <p:nvPr>
            <p:ph idx="1"/>
          </p:nvPr>
        </p:nvSpPr>
        <p:spPr>
          <a:xfrm>
            <a:off x="609600" y="1454587"/>
            <a:ext cx="10626436" cy="1734337"/>
          </a:xfrm>
        </p:spPr>
        <p:txBody>
          <a:bodyPr vert="horz" lIns="91440" tIns="45720" rIns="91440" bIns="45720" rtlCol="0">
            <a:normAutofit/>
          </a:bodyPr>
          <a:lstStyle/>
          <a:p>
            <a:endParaRPr lang="nl-NL"/>
          </a:p>
          <a:p>
            <a:r>
              <a:rPr lang="nl-NL" b="1"/>
              <a:t>Voor beroepen waarvoor je hbo of universiteit afgerond moet hebben:</a:t>
            </a:r>
          </a:p>
          <a:p>
            <a:r>
              <a:rPr lang="nl-NL"/>
              <a:t>Ga naar </a:t>
            </a:r>
            <a:r>
              <a:rPr lang="nl-NL">
                <a:hlinkClick r:id="rId3"/>
              </a:rPr>
              <a:t>https://www.studiekeuze123.nl/beroepen</a:t>
            </a:r>
            <a:endParaRPr lang="nl-NL"/>
          </a:p>
          <a:p>
            <a:endParaRPr lang="nl-NL"/>
          </a:p>
          <a:p>
            <a:endParaRPr lang="nl-NL"/>
          </a:p>
          <a:p>
            <a:endParaRPr lang="nl-NL"/>
          </a:p>
          <a:p>
            <a:endParaRPr lang="nl-NL"/>
          </a:p>
          <a:p>
            <a:endParaRPr lang="nl-NL"/>
          </a:p>
        </p:txBody>
      </p:sp>
      <p:pic>
        <p:nvPicPr>
          <p:cNvPr id="7" name="Afbeelding 6" descr="Afbeelding met tekst, schermopname, Menselijk gezicht, Webpagina&#10;&#10;Door AI gegenereerde inhoud is mogelijk onjuist.">
            <a:extLst>
              <a:ext uri="{FF2B5EF4-FFF2-40B4-BE49-F238E27FC236}">
                <a16:creationId xmlns:a16="http://schemas.microsoft.com/office/drawing/2014/main" id="{5AD2755D-DE4C-C369-6231-A0633D3F65B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51691" y="2934115"/>
            <a:ext cx="6330709" cy="3371102"/>
          </a:xfrm>
          <a:prstGeom prst="rect">
            <a:avLst/>
          </a:prstGeom>
        </p:spPr>
      </p:pic>
      <p:pic>
        <p:nvPicPr>
          <p:cNvPr id="4" name="Afbeelding 3">
            <a:extLst>
              <a:ext uri="{FF2B5EF4-FFF2-40B4-BE49-F238E27FC236}">
                <a16:creationId xmlns:a16="http://schemas.microsoft.com/office/drawing/2014/main" id="{9CE7A279-68B6-72E8-2561-7B8ECC9F76B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
        <p:nvSpPr>
          <p:cNvPr id="6" name="Tekstvak 5">
            <a:extLst>
              <a:ext uri="{FF2B5EF4-FFF2-40B4-BE49-F238E27FC236}">
                <a16:creationId xmlns:a16="http://schemas.microsoft.com/office/drawing/2014/main" id="{5CDEAA5A-5C9E-0B47-A1CA-D4D8499B72F3}"/>
              </a:ext>
            </a:extLst>
          </p:cNvPr>
          <p:cNvSpPr txBox="1"/>
          <p:nvPr/>
        </p:nvSpPr>
        <p:spPr>
          <a:xfrm>
            <a:off x="606551" y="3107316"/>
            <a:ext cx="4100945" cy="1015663"/>
          </a:xfrm>
          <a:prstGeom prst="rect">
            <a:avLst/>
          </a:prstGeom>
          <a:noFill/>
        </p:spPr>
        <p:txBody>
          <a:bodyPr wrap="square" rtlCol="0">
            <a:spAutoFit/>
          </a:bodyPr>
          <a:lstStyle/>
          <a:p>
            <a:r>
              <a:rPr lang="nl-NL" sz="2000"/>
              <a:t>Kies een beroep dat je interessant lijkt en vul de vragen in op je werkblad.</a:t>
            </a:r>
          </a:p>
        </p:txBody>
      </p:sp>
    </p:spTree>
    <p:extLst>
      <p:ext uri="{BB962C8B-B14F-4D97-AF65-F5344CB8AC3E}">
        <p14:creationId xmlns:p14="http://schemas.microsoft.com/office/powerpoint/2010/main" val="2996044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2"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ACC5122-0005-435C-B73A-3B79C292A7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F42CB193-533F-4B3C-B68E-C35C25CD787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556097" y="0"/>
            <a:ext cx="7635904" cy="6097323"/>
            <a:chOff x="4556097" y="0"/>
            <a:chExt cx="7635904" cy="6097323"/>
          </a:xfrm>
        </p:grpSpPr>
        <p:sp>
          <p:nvSpPr>
            <p:cNvPr id="17" name="Freeform: Shape 16">
              <a:extLst>
                <a:ext uri="{FF2B5EF4-FFF2-40B4-BE49-F238E27FC236}">
                  <a16:creationId xmlns:a16="http://schemas.microsoft.com/office/drawing/2014/main" id="{1F3026C6-3611-48A9-A5B1-853A32631E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556097" y="0"/>
              <a:ext cx="5297539" cy="2481743"/>
            </a:xfrm>
            <a:custGeom>
              <a:avLst/>
              <a:gdLst>
                <a:gd name="connsiteX0" fmla="*/ 1859996 w 6271080"/>
                <a:gd name="connsiteY0" fmla="*/ 2027432 h 2937818"/>
                <a:gd name="connsiteX1" fmla="*/ 2089382 w 6271080"/>
                <a:gd name="connsiteY1" fmla="*/ 2256818 h 2937818"/>
                <a:gd name="connsiteX2" fmla="*/ 1859996 w 6271080"/>
                <a:gd name="connsiteY2" fmla="*/ 2486204 h 2937818"/>
                <a:gd name="connsiteX3" fmla="*/ 1630610 w 6271080"/>
                <a:gd name="connsiteY3" fmla="*/ 2256818 h 2937818"/>
                <a:gd name="connsiteX4" fmla="*/ 1859996 w 6271080"/>
                <a:gd name="connsiteY4" fmla="*/ 2027432 h 2937818"/>
                <a:gd name="connsiteX5" fmla="*/ 4619270 w 6271080"/>
                <a:gd name="connsiteY5" fmla="*/ 1931103 h 2937818"/>
                <a:gd name="connsiteX6" fmla="*/ 5091816 w 6271080"/>
                <a:gd name="connsiteY6" fmla="*/ 2403649 h 2937818"/>
                <a:gd name="connsiteX7" fmla="*/ 4619270 w 6271080"/>
                <a:gd name="connsiteY7" fmla="*/ 2876195 h 2937818"/>
                <a:gd name="connsiteX8" fmla="*/ 4146724 w 6271080"/>
                <a:gd name="connsiteY8" fmla="*/ 2403649 h 2937818"/>
                <a:gd name="connsiteX9" fmla="*/ 4619270 w 6271080"/>
                <a:gd name="connsiteY9" fmla="*/ 1931103 h 2937818"/>
                <a:gd name="connsiteX10" fmla="*/ 183009 w 6271080"/>
                <a:gd name="connsiteY10" fmla="*/ 0 h 2937818"/>
                <a:gd name="connsiteX11" fmla="*/ 5838323 w 6271080"/>
                <a:gd name="connsiteY11" fmla="*/ 0 h 2937818"/>
                <a:gd name="connsiteX12" fmla="*/ 5825993 w 6271080"/>
                <a:gd name="connsiteY12" fmla="*/ 61717 h 2937818"/>
                <a:gd name="connsiteX13" fmla="*/ 5891957 w 6271080"/>
                <a:gd name="connsiteY13" fmla="*/ 290466 h 2937818"/>
                <a:gd name="connsiteX14" fmla="*/ 6195181 w 6271080"/>
                <a:gd name="connsiteY14" fmla="*/ 785482 h 2937818"/>
                <a:gd name="connsiteX15" fmla="*/ 5918857 w 6271080"/>
                <a:gd name="connsiteY15" fmla="*/ 1612583 h 2937818"/>
                <a:gd name="connsiteX16" fmla="*/ 4968065 w 6271080"/>
                <a:gd name="connsiteY16" fmla="*/ 1760706 h 2937818"/>
                <a:gd name="connsiteX17" fmla="*/ 4132026 w 6271080"/>
                <a:gd name="connsiteY17" fmla="*/ 1882779 h 2937818"/>
                <a:gd name="connsiteX18" fmla="*/ 3644415 w 6271080"/>
                <a:gd name="connsiteY18" fmla="*/ 2433300 h 2937818"/>
                <a:gd name="connsiteX19" fmla="*/ 3346979 w 6271080"/>
                <a:gd name="connsiteY19" fmla="*/ 2790837 h 2937818"/>
                <a:gd name="connsiteX20" fmla="*/ 2445647 w 6271080"/>
                <a:gd name="connsiteY20" fmla="*/ 2673530 h 2937818"/>
                <a:gd name="connsiteX21" fmla="*/ 2331065 w 6271080"/>
                <a:gd name="connsiteY21" fmla="*/ 2314972 h 2937818"/>
                <a:gd name="connsiteX22" fmla="*/ 1616929 w 6271080"/>
                <a:gd name="connsiteY22" fmla="*/ 1923385 h 2937818"/>
                <a:gd name="connsiteX23" fmla="*/ 44024 w 6271080"/>
                <a:gd name="connsiteY23" fmla="*/ 1052869 h 2937818"/>
                <a:gd name="connsiteX24" fmla="*/ 1035 w 6271080"/>
                <a:gd name="connsiteY24" fmla="*/ 676009 h 2937818"/>
                <a:gd name="connsiteX25" fmla="*/ 165336 w 6271080"/>
                <a:gd name="connsiteY25" fmla="*/ 20709 h 2937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71080" h="2937818">
                  <a:moveTo>
                    <a:pt x="1859996" y="2027432"/>
                  </a:moveTo>
                  <a:cubicBezTo>
                    <a:pt x="1986682" y="2027432"/>
                    <a:pt x="2089382" y="2130132"/>
                    <a:pt x="2089382" y="2256818"/>
                  </a:cubicBezTo>
                  <a:cubicBezTo>
                    <a:pt x="2089382" y="2383504"/>
                    <a:pt x="1986682" y="2486204"/>
                    <a:pt x="1859996" y="2486204"/>
                  </a:cubicBezTo>
                  <a:cubicBezTo>
                    <a:pt x="1733310" y="2486204"/>
                    <a:pt x="1630610" y="2383504"/>
                    <a:pt x="1630610" y="2256818"/>
                  </a:cubicBezTo>
                  <a:cubicBezTo>
                    <a:pt x="1630610" y="2130132"/>
                    <a:pt x="1733310" y="2027432"/>
                    <a:pt x="1859996" y="2027432"/>
                  </a:cubicBezTo>
                  <a:close/>
                  <a:moveTo>
                    <a:pt x="4619270" y="1931103"/>
                  </a:moveTo>
                  <a:cubicBezTo>
                    <a:pt x="4880250" y="1931103"/>
                    <a:pt x="5091816" y="2142669"/>
                    <a:pt x="5091816" y="2403649"/>
                  </a:cubicBezTo>
                  <a:cubicBezTo>
                    <a:pt x="5091816" y="2664629"/>
                    <a:pt x="4880250" y="2876195"/>
                    <a:pt x="4619270" y="2876195"/>
                  </a:cubicBezTo>
                  <a:cubicBezTo>
                    <a:pt x="4358290" y="2876195"/>
                    <a:pt x="4146724" y="2664629"/>
                    <a:pt x="4146724" y="2403649"/>
                  </a:cubicBezTo>
                  <a:cubicBezTo>
                    <a:pt x="4146724" y="2142669"/>
                    <a:pt x="4358290" y="1931103"/>
                    <a:pt x="4619270" y="1931103"/>
                  </a:cubicBezTo>
                  <a:close/>
                  <a:moveTo>
                    <a:pt x="183009" y="0"/>
                  </a:moveTo>
                  <a:lnTo>
                    <a:pt x="5838323" y="0"/>
                  </a:lnTo>
                  <a:lnTo>
                    <a:pt x="5825993" y="61717"/>
                  </a:lnTo>
                  <a:cubicBezTo>
                    <a:pt x="5823493" y="137832"/>
                    <a:pt x="5845818" y="215384"/>
                    <a:pt x="5891957" y="290466"/>
                  </a:cubicBezTo>
                  <a:cubicBezTo>
                    <a:pt x="5993514" y="455273"/>
                    <a:pt x="6111841" y="611993"/>
                    <a:pt x="6195181" y="785482"/>
                  </a:cubicBezTo>
                  <a:cubicBezTo>
                    <a:pt x="6344495" y="1094922"/>
                    <a:pt x="6284139" y="1399594"/>
                    <a:pt x="5918857" y="1612583"/>
                  </a:cubicBezTo>
                  <a:cubicBezTo>
                    <a:pt x="5618952" y="1787266"/>
                    <a:pt x="5300234" y="1794076"/>
                    <a:pt x="4968065" y="1760706"/>
                  </a:cubicBezTo>
                  <a:cubicBezTo>
                    <a:pt x="4680845" y="1731933"/>
                    <a:pt x="4371576" y="1709629"/>
                    <a:pt x="4132026" y="1882779"/>
                  </a:cubicBezTo>
                  <a:cubicBezTo>
                    <a:pt x="3938191" y="2023070"/>
                    <a:pt x="3803519" y="2245593"/>
                    <a:pt x="3644415" y="2433300"/>
                  </a:cubicBezTo>
                  <a:cubicBezTo>
                    <a:pt x="3544050" y="2551627"/>
                    <a:pt x="3455687" y="2681362"/>
                    <a:pt x="3346979" y="2790837"/>
                  </a:cubicBezTo>
                  <a:cubicBezTo>
                    <a:pt x="3069036" y="3071843"/>
                    <a:pt x="2594705" y="2903375"/>
                    <a:pt x="2445647" y="2673530"/>
                  </a:cubicBezTo>
                  <a:cubicBezTo>
                    <a:pt x="2379587" y="2571377"/>
                    <a:pt x="2352006" y="2438152"/>
                    <a:pt x="2331065" y="2314972"/>
                  </a:cubicBezTo>
                  <a:cubicBezTo>
                    <a:pt x="2269432" y="1954202"/>
                    <a:pt x="1891636" y="1843876"/>
                    <a:pt x="1616929" y="1923385"/>
                  </a:cubicBezTo>
                  <a:cubicBezTo>
                    <a:pt x="817750" y="2155273"/>
                    <a:pt x="255821" y="1747852"/>
                    <a:pt x="44024" y="1052869"/>
                  </a:cubicBezTo>
                  <a:cubicBezTo>
                    <a:pt x="7675" y="934286"/>
                    <a:pt x="14314" y="802168"/>
                    <a:pt x="1035" y="676009"/>
                  </a:cubicBezTo>
                  <a:cubicBezTo>
                    <a:pt x="-6414" y="436758"/>
                    <a:pt x="24135" y="210606"/>
                    <a:pt x="165336" y="207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18" name="Freeform: Shape 17">
              <a:extLst>
                <a:ext uri="{FF2B5EF4-FFF2-40B4-BE49-F238E27FC236}">
                  <a16:creationId xmlns:a16="http://schemas.microsoft.com/office/drawing/2014/main" id="{278C5F28-A33B-4B04-B5E5-72B649A6C1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89794" y="1365923"/>
              <a:ext cx="3502207" cy="4731400"/>
            </a:xfrm>
            <a:custGeom>
              <a:avLst/>
              <a:gdLst>
                <a:gd name="connsiteX0" fmla="*/ 1745952 w 3502207"/>
                <a:gd name="connsiteY0" fmla="*/ 4378130 h 4731400"/>
                <a:gd name="connsiteX1" fmla="*/ 1790711 w 3502207"/>
                <a:gd name="connsiteY1" fmla="*/ 4382460 h 4731400"/>
                <a:gd name="connsiteX2" fmla="*/ 1832488 w 3502207"/>
                <a:gd name="connsiteY2" fmla="*/ 4399104 h 4731400"/>
                <a:gd name="connsiteX3" fmla="*/ 1913202 w 3502207"/>
                <a:gd name="connsiteY3" fmla="*/ 4578242 h 4731400"/>
                <a:gd name="connsiteX4" fmla="*/ 1680408 w 3502207"/>
                <a:gd name="connsiteY4" fmla="*/ 4699657 h 4731400"/>
                <a:gd name="connsiteX5" fmla="*/ 1592324 w 3502207"/>
                <a:gd name="connsiteY5" fmla="*/ 4510567 h 4731400"/>
                <a:gd name="connsiteX6" fmla="*/ 1745952 w 3502207"/>
                <a:gd name="connsiteY6" fmla="*/ 4378130 h 4731400"/>
                <a:gd name="connsiteX7" fmla="*/ 714718 w 3502207"/>
                <a:gd name="connsiteY7" fmla="*/ 330986 h 4731400"/>
                <a:gd name="connsiteX8" fmla="*/ 780511 w 3502207"/>
                <a:gd name="connsiteY8" fmla="*/ 335043 h 4731400"/>
                <a:gd name="connsiteX9" fmla="*/ 889260 w 3502207"/>
                <a:gd name="connsiteY9" fmla="*/ 371436 h 4731400"/>
                <a:gd name="connsiteX10" fmla="*/ 1072232 w 3502207"/>
                <a:gd name="connsiteY10" fmla="*/ 780443 h 4731400"/>
                <a:gd name="connsiteX11" fmla="*/ 555323 w 3502207"/>
                <a:gd name="connsiteY11" fmla="*/ 1025698 h 4731400"/>
                <a:gd name="connsiteX12" fmla="*/ 378311 w 3502207"/>
                <a:gd name="connsiteY12" fmla="*/ 608598 h 4731400"/>
                <a:gd name="connsiteX13" fmla="*/ 714718 w 3502207"/>
                <a:gd name="connsiteY13" fmla="*/ 330986 h 4731400"/>
                <a:gd name="connsiteX14" fmla="*/ 2221548 w 3502207"/>
                <a:gd name="connsiteY14" fmla="*/ 240864 h 4731400"/>
                <a:gd name="connsiteX15" fmla="*/ 2268842 w 3502207"/>
                <a:gd name="connsiteY15" fmla="*/ 256497 h 4731400"/>
                <a:gd name="connsiteX16" fmla="*/ 2348504 w 3502207"/>
                <a:gd name="connsiteY16" fmla="*/ 434600 h 4731400"/>
                <a:gd name="connsiteX17" fmla="*/ 2123578 w 3502207"/>
                <a:gd name="connsiteY17" fmla="*/ 541354 h 4731400"/>
                <a:gd name="connsiteX18" fmla="*/ 2046558 w 3502207"/>
                <a:gd name="connsiteY18" fmla="*/ 359831 h 4731400"/>
                <a:gd name="connsiteX19" fmla="*/ 2221548 w 3502207"/>
                <a:gd name="connsiteY19" fmla="*/ 240864 h 4731400"/>
                <a:gd name="connsiteX20" fmla="*/ 3064495 w 3502207"/>
                <a:gd name="connsiteY20" fmla="*/ 76529 h 4731400"/>
                <a:gd name="connsiteX21" fmla="*/ 3123699 w 3502207"/>
                <a:gd name="connsiteY21" fmla="*/ 80160 h 4731400"/>
                <a:gd name="connsiteX22" fmla="*/ 3221547 w 3502207"/>
                <a:gd name="connsiteY22" fmla="*/ 112900 h 4731400"/>
                <a:gd name="connsiteX23" fmla="*/ 3386238 w 3502207"/>
                <a:gd name="connsiteY23" fmla="*/ 481003 h 4731400"/>
                <a:gd name="connsiteX24" fmla="*/ 2921080 w 3502207"/>
                <a:gd name="connsiteY24" fmla="*/ 701574 h 4731400"/>
                <a:gd name="connsiteX25" fmla="*/ 2761773 w 3502207"/>
                <a:gd name="connsiteY25" fmla="*/ 326200 h 4731400"/>
                <a:gd name="connsiteX26" fmla="*/ 3064495 w 3502207"/>
                <a:gd name="connsiteY26" fmla="*/ 76529 h 4731400"/>
                <a:gd name="connsiteX27" fmla="*/ 1553822 w 3502207"/>
                <a:gd name="connsiteY27" fmla="*/ 1452 h 4731400"/>
                <a:gd name="connsiteX28" fmla="*/ 1840649 w 3502207"/>
                <a:gd name="connsiteY28" fmla="*/ 173605 h 4731400"/>
                <a:gd name="connsiteX29" fmla="*/ 1956740 w 3502207"/>
                <a:gd name="connsiteY29" fmla="*/ 784158 h 4731400"/>
                <a:gd name="connsiteX30" fmla="*/ 2020867 w 3502207"/>
                <a:gd name="connsiteY30" fmla="*/ 891195 h 4731400"/>
                <a:gd name="connsiteX31" fmla="*/ 2217633 w 3502207"/>
                <a:gd name="connsiteY31" fmla="*/ 889332 h 4731400"/>
                <a:gd name="connsiteX32" fmla="*/ 2496474 w 3502207"/>
                <a:gd name="connsiteY32" fmla="*/ 626887 h 4731400"/>
                <a:gd name="connsiteX33" fmla="*/ 3106654 w 3502207"/>
                <a:gd name="connsiteY33" fmla="*/ 975112 h 4731400"/>
                <a:gd name="connsiteX34" fmla="*/ 3347267 w 3502207"/>
                <a:gd name="connsiteY34" fmla="*/ 785314 h 4731400"/>
                <a:gd name="connsiteX35" fmla="*/ 3401836 w 3502207"/>
                <a:gd name="connsiteY35" fmla="*/ 697301 h 4731400"/>
                <a:gd name="connsiteX36" fmla="*/ 3462660 w 3502207"/>
                <a:gd name="connsiteY36" fmla="*/ 551025 h 4731400"/>
                <a:gd name="connsiteX37" fmla="*/ 3502207 w 3502207"/>
                <a:gd name="connsiteY37" fmla="*/ 481262 h 4731400"/>
                <a:gd name="connsiteX38" fmla="*/ 3502207 w 3502207"/>
                <a:gd name="connsiteY38" fmla="*/ 4661441 h 4731400"/>
                <a:gd name="connsiteX39" fmla="*/ 3391193 w 3502207"/>
                <a:gd name="connsiteY39" fmla="*/ 4595036 h 4731400"/>
                <a:gd name="connsiteX40" fmla="*/ 3012275 w 3502207"/>
                <a:gd name="connsiteY40" fmla="*/ 4500717 h 4731400"/>
                <a:gd name="connsiteX41" fmla="*/ 2241380 w 3502207"/>
                <a:gd name="connsiteY41" fmla="*/ 4576113 h 4731400"/>
                <a:gd name="connsiteX42" fmla="*/ 2111686 w 3502207"/>
                <a:gd name="connsiteY42" fmla="*/ 4418634 h 4731400"/>
                <a:gd name="connsiteX43" fmla="*/ 1817350 w 3502207"/>
                <a:gd name="connsiteY43" fmla="*/ 4264198 h 4731400"/>
                <a:gd name="connsiteX44" fmla="*/ 1161868 w 3502207"/>
                <a:gd name="connsiteY44" fmla="*/ 4712248 h 4731400"/>
                <a:gd name="connsiteX45" fmla="*/ 592579 w 3502207"/>
                <a:gd name="connsiteY45" fmla="*/ 4554354 h 4731400"/>
                <a:gd name="connsiteX46" fmla="*/ 529397 w 3502207"/>
                <a:gd name="connsiteY46" fmla="*/ 3641849 h 4731400"/>
                <a:gd name="connsiteX47" fmla="*/ 133184 w 3502207"/>
                <a:gd name="connsiteY47" fmla="*/ 3305095 h 4731400"/>
                <a:gd name="connsiteX48" fmla="*/ 23643 w 3502207"/>
                <a:gd name="connsiteY48" fmla="*/ 2803392 h 4731400"/>
                <a:gd name="connsiteX49" fmla="*/ 367249 w 3502207"/>
                <a:gd name="connsiteY49" fmla="*/ 2269270 h 4731400"/>
                <a:gd name="connsiteX50" fmla="*/ 107105 w 3502207"/>
                <a:gd name="connsiteY50" fmla="*/ 1697621 h 4731400"/>
                <a:gd name="connsiteX51" fmla="*/ 384947 w 3502207"/>
                <a:gd name="connsiteY51" fmla="*/ 1247501 h 4731400"/>
                <a:gd name="connsiteX52" fmla="*/ 1205167 w 3502207"/>
                <a:gd name="connsiteY52" fmla="*/ 1272142 h 4731400"/>
                <a:gd name="connsiteX53" fmla="*/ 1374801 w 3502207"/>
                <a:gd name="connsiteY53" fmla="*/ 828745 h 4731400"/>
                <a:gd name="connsiteX54" fmla="*/ 1172199 w 3502207"/>
                <a:gd name="connsiteY54" fmla="*/ 307625 h 4731400"/>
                <a:gd name="connsiteX55" fmla="*/ 1487835 w 3502207"/>
                <a:gd name="connsiteY55" fmla="*/ 2218 h 4731400"/>
                <a:gd name="connsiteX56" fmla="*/ 1553822 w 3502207"/>
                <a:gd name="connsiteY56" fmla="*/ 1452 h 4731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3502207" h="4731400">
                  <a:moveTo>
                    <a:pt x="1745952" y="4378130"/>
                  </a:moveTo>
                  <a:cubicBezTo>
                    <a:pt x="1761077" y="4377447"/>
                    <a:pt x="1776142" y="4378927"/>
                    <a:pt x="1790711" y="4382460"/>
                  </a:cubicBezTo>
                  <a:cubicBezTo>
                    <a:pt x="1805279" y="4385993"/>
                    <a:pt x="1819350" y="4391578"/>
                    <a:pt x="1832488" y="4399104"/>
                  </a:cubicBezTo>
                  <a:cubicBezTo>
                    <a:pt x="1893738" y="4433686"/>
                    <a:pt x="1927043" y="4507264"/>
                    <a:pt x="1913202" y="4578242"/>
                  </a:cubicBezTo>
                  <a:cubicBezTo>
                    <a:pt x="1891606" y="4688997"/>
                    <a:pt x="1776758" y="4747081"/>
                    <a:pt x="1680408" y="4699657"/>
                  </a:cubicBezTo>
                  <a:cubicBezTo>
                    <a:pt x="1612284" y="4666268"/>
                    <a:pt x="1575156" y="4586325"/>
                    <a:pt x="1592324" y="4510567"/>
                  </a:cubicBezTo>
                  <a:cubicBezTo>
                    <a:pt x="1610036" y="4432057"/>
                    <a:pt x="1675160" y="4381391"/>
                    <a:pt x="1745952" y="4378130"/>
                  </a:cubicBezTo>
                  <a:close/>
                  <a:moveTo>
                    <a:pt x="714718" y="330986"/>
                  </a:moveTo>
                  <a:cubicBezTo>
                    <a:pt x="736504" y="330237"/>
                    <a:pt x="758520" y="331550"/>
                    <a:pt x="780511" y="335043"/>
                  </a:cubicBezTo>
                  <a:cubicBezTo>
                    <a:pt x="818499" y="341193"/>
                    <a:pt x="855235" y="353482"/>
                    <a:pt x="889260" y="371436"/>
                  </a:cubicBezTo>
                  <a:cubicBezTo>
                    <a:pt x="1032849" y="446791"/>
                    <a:pt x="1109481" y="618280"/>
                    <a:pt x="1072232" y="780443"/>
                  </a:cubicBezTo>
                  <a:cubicBezTo>
                    <a:pt x="1017956" y="1018051"/>
                    <a:pt x="763860" y="1138251"/>
                    <a:pt x="555323" y="1025698"/>
                  </a:cubicBezTo>
                  <a:cubicBezTo>
                    <a:pt x="410572" y="947648"/>
                    <a:pt x="336315" y="772108"/>
                    <a:pt x="378311" y="608598"/>
                  </a:cubicBezTo>
                  <a:cubicBezTo>
                    <a:pt x="420976" y="442462"/>
                    <a:pt x="562215" y="336226"/>
                    <a:pt x="714718" y="330986"/>
                  </a:cubicBezTo>
                  <a:close/>
                  <a:moveTo>
                    <a:pt x="2221548" y="240864"/>
                  </a:moveTo>
                  <a:cubicBezTo>
                    <a:pt x="2238056" y="243476"/>
                    <a:pt x="2254023" y="248780"/>
                    <a:pt x="2268842" y="256497"/>
                  </a:cubicBezTo>
                  <a:cubicBezTo>
                    <a:pt x="2331531" y="289298"/>
                    <a:pt x="2364745" y="363803"/>
                    <a:pt x="2348504" y="434600"/>
                  </a:cubicBezTo>
                  <a:cubicBezTo>
                    <a:pt x="2324775" y="538003"/>
                    <a:pt x="2214284" y="590310"/>
                    <a:pt x="2123578" y="541354"/>
                  </a:cubicBezTo>
                  <a:cubicBezTo>
                    <a:pt x="2060566" y="507368"/>
                    <a:pt x="2028246" y="431029"/>
                    <a:pt x="2046558" y="359831"/>
                  </a:cubicBezTo>
                  <a:cubicBezTo>
                    <a:pt x="2067750" y="277216"/>
                    <a:pt x="2145025" y="228675"/>
                    <a:pt x="2221548" y="240864"/>
                  </a:cubicBezTo>
                  <a:close/>
                  <a:moveTo>
                    <a:pt x="3064495" y="76529"/>
                  </a:moveTo>
                  <a:cubicBezTo>
                    <a:pt x="3084099" y="75852"/>
                    <a:pt x="3103911" y="77027"/>
                    <a:pt x="3123699" y="80160"/>
                  </a:cubicBezTo>
                  <a:cubicBezTo>
                    <a:pt x="3157873" y="85715"/>
                    <a:pt x="3190923" y="96763"/>
                    <a:pt x="3221547" y="112900"/>
                  </a:cubicBezTo>
                  <a:cubicBezTo>
                    <a:pt x="3350790" y="180529"/>
                    <a:pt x="3419772" y="334843"/>
                    <a:pt x="3386238" y="481003"/>
                  </a:cubicBezTo>
                  <a:cubicBezTo>
                    <a:pt x="3337192" y="694462"/>
                    <a:pt x="3108797" y="802413"/>
                    <a:pt x="2921080" y="701574"/>
                  </a:cubicBezTo>
                  <a:cubicBezTo>
                    <a:pt x="2790669" y="631303"/>
                    <a:pt x="2723791" y="473462"/>
                    <a:pt x="2761773" y="326200"/>
                  </a:cubicBezTo>
                  <a:cubicBezTo>
                    <a:pt x="2800158" y="176706"/>
                    <a:pt x="2927264" y="81265"/>
                    <a:pt x="3064495" y="76529"/>
                  </a:cubicBezTo>
                  <a:close/>
                  <a:moveTo>
                    <a:pt x="1553822" y="1452"/>
                  </a:moveTo>
                  <a:cubicBezTo>
                    <a:pt x="1702011" y="16016"/>
                    <a:pt x="1807955" y="136282"/>
                    <a:pt x="1840649" y="173605"/>
                  </a:cubicBezTo>
                  <a:cubicBezTo>
                    <a:pt x="1995494" y="349594"/>
                    <a:pt x="1841400" y="531473"/>
                    <a:pt x="1956740" y="784158"/>
                  </a:cubicBezTo>
                  <a:cubicBezTo>
                    <a:pt x="1974830" y="821694"/>
                    <a:pt x="1996294" y="857528"/>
                    <a:pt x="2020867" y="891195"/>
                  </a:cubicBezTo>
                  <a:cubicBezTo>
                    <a:pt x="2069189" y="958397"/>
                    <a:pt x="2171608" y="957478"/>
                    <a:pt x="2217633" y="889332"/>
                  </a:cubicBezTo>
                  <a:cubicBezTo>
                    <a:pt x="2293683" y="776680"/>
                    <a:pt x="2368321" y="649335"/>
                    <a:pt x="2496474" y="626887"/>
                  </a:cubicBezTo>
                  <a:cubicBezTo>
                    <a:pt x="2745632" y="583210"/>
                    <a:pt x="2850609" y="998339"/>
                    <a:pt x="3106654" y="975112"/>
                  </a:cubicBezTo>
                  <a:cubicBezTo>
                    <a:pt x="3212954" y="965456"/>
                    <a:pt x="3281852" y="885882"/>
                    <a:pt x="3347267" y="785314"/>
                  </a:cubicBezTo>
                  <a:cubicBezTo>
                    <a:pt x="3365457" y="757275"/>
                    <a:pt x="3383422" y="727623"/>
                    <a:pt x="3401836" y="697301"/>
                  </a:cubicBezTo>
                  <a:cubicBezTo>
                    <a:pt x="3417773" y="656422"/>
                    <a:pt x="3436152" y="605079"/>
                    <a:pt x="3462660" y="551025"/>
                  </a:cubicBezTo>
                  <a:lnTo>
                    <a:pt x="3502207" y="481262"/>
                  </a:lnTo>
                  <a:lnTo>
                    <a:pt x="3502207" y="4661441"/>
                  </a:lnTo>
                  <a:lnTo>
                    <a:pt x="3391193" y="4595036"/>
                  </a:lnTo>
                  <a:cubicBezTo>
                    <a:pt x="3262806" y="4526392"/>
                    <a:pt x="3127583" y="4480988"/>
                    <a:pt x="3012275" y="4500717"/>
                  </a:cubicBezTo>
                  <a:cubicBezTo>
                    <a:pt x="2672111" y="4558849"/>
                    <a:pt x="2378932" y="4741394"/>
                    <a:pt x="2241380" y="4576113"/>
                  </a:cubicBezTo>
                  <a:cubicBezTo>
                    <a:pt x="2209196" y="4537521"/>
                    <a:pt x="2163221" y="4481646"/>
                    <a:pt x="2111686" y="4418634"/>
                  </a:cubicBezTo>
                  <a:cubicBezTo>
                    <a:pt x="2026479" y="4335505"/>
                    <a:pt x="1938249" y="4255209"/>
                    <a:pt x="1817350" y="4264198"/>
                  </a:cubicBezTo>
                  <a:cubicBezTo>
                    <a:pt x="1540690" y="4284795"/>
                    <a:pt x="1529731" y="4613720"/>
                    <a:pt x="1161868" y="4712248"/>
                  </a:cubicBezTo>
                  <a:cubicBezTo>
                    <a:pt x="972099" y="4763079"/>
                    <a:pt x="709587" y="4713497"/>
                    <a:pt x="592579" y="4554354"/>
                  </a:cubicBezTo>
                  <a:cubicBezTo>
                    <a:pt x="403246" y="4296704"/>
                    <a:pt x="729970" y="3951685"/>
                    <a:pt x="529397" y="3641849"/>
                  </a:cubicBezTo>
                  <a:cubicBezTo>
                    <a:pt x="412118" y="3460873"/>
                    <a:pt x="262942" y="3522287"/>
                    <a:pt x="133184" y="3305095"/>
                  </a:cubicBezTo>
                  <a:cubicBezTo>
                    <a:pt x="37239" y="3144562"/>
                    <a:pt x="-40970" y="2998075"/>
                    <a:pt x="23643" y="2803392"/>
                  </a:cubicBezTo>
                  <a:cubicBezTo>
                    <a:pt x="110090" y="2543020"/>
                    <a:pt x="350747" y="2461763"/>
                    <a:pt x="367249" y="2269270"/>
                  </a:cubicBezTo>
                  <a:cubicBezTo>
                    <a:pt x="387240" y="2037906"/>
                    <a:pt x="108902" y="1963809"/>
                    <a:pt x="107105" y="1697621"/>
                  </a:cubicBezTo>
                  <a:cubicBezTo>
                    <a:pt x="105934" y="1523992"/>
                    <a:pt x="222831" y="1327691"/>
                    <a:pt x="384947" y="1247501"/>
                  </a:cubicBezTo>
                  <a:cubicBezTo>
                    <a:pt x="683739" y="1099508"/>
                    <a:pt x="971984" y="1427134"/>
                    <a:pt x="1205167" y="1272142"/>
                  </a:cubicBezTo>
                  <a:cubicBezTo>
                    <a:pt x="1344444" y="1179546"/>
                    <a:pt x="1386573" y="966614"/>
                    <a:pt x="1374801" y="828745"/>
                  </a:cubicBezTo>
                  <a:cubicBezTo>
                    <a:pt x="1352319" y="566236"/>
                    <a:pt x="1145064" y="503244"/>
                    <a:pt x="1172199" y="307625"/>
                  </a:cubicBezTo>
                  <a:cubicBezTo>
                    <a:pt x="1192310" y="162232"/>
                    <a:pt x="1331190" y="21152"/>
                    <a:pt x="1487835" y="2218"/>
                  </a:cubicBezTo>
                  <a:cubicBezTo>
                    <a:pt x="1509739" y="-464"/>
                    <a:pt x="1531865" y="-705"/>
                    <a:pt x="1553822" y="145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A6480792-73D5-459F-A064-C9F5CA7D66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1461" y="2502344"/>
              <a:ext cx="3592437" cy="3243512"/>
            </a:xfrm>
            <a:custGeom>
              <a:avLst/>
              <a:gdLst>
                <a:gd name="connsiteX0" fmla="*/ 423535 w 6666587"/>
                <a:gd name="connsiteY0" fmla="*/ 3916402 h 6019077"/>
                <a:gd name="connsiteX1" fmla="*/ 840979 w 6666587"/>
                <a:gd name="connsiteY1" fmla="*/ 4333846 h 6019077"/>
                <a:gd name="connsiteX2" fmla="*/ 423535 w 6666587"/>
                <a:gd name="connsiteY2" fmla="*/ 4751290 h 6019077"/>
                <a:gd name="connsiteX3" fmla="*/ 6091 w 6666587"/>
                <a:gd name="connsiteY3" fmla="*/ 4333846 h 6019077"/>
                <a:gd name="connsiteX4" fmla="*/ 423535 w 6666587"/>
                <a:gd name="connsiteY4" fmla="*/ 3916402 h 6019077"/>
                <a:gd name="connsiteX5" fmla="*/ 1989784 w 6666587"/>
                <a:gd name="connsiteY5" fmla="*/ 453 h 6019077"/>
                <a:gd name="connsiteX6" fmla="*/ 3353284 w 6666587"/>
                <a:gd name="connsiteY6" fmla="*/ 490276 h 6019077"/>
                <a:gd name="connsiteX7" fmla="*/ 4064420 w 6666587"/>
                <a:gd name="connsiteY7" fmla="*/ 570858 h 6019077"/>
                <a:gd name="connsiteX8" fmla="*/ 4534574 w 6666587"/>
                <a:gd name="connsiteY8" fmla="*/ 410362 h 6019077"/>
                <a:gd name="connsiteX9" fmla="*/ 6611024 w 6666587"/>
                <a:gd name="connsiteY9" fmla="*/ 1727288 h 6019077"/>
                <a:gd name="connsiteX10" fmla="*/ 5833213 w 6666587"/>
                <a:gd name="connsiteY10" fmla="*/ 3683152 h 6019077"/>
                <a:gd name="connsiteX11" fmla="*/ 5553844 w 6666587"/>
                <a:gd name="connsiteY11" fmla="*/ 4357712 h 6019077"/>
                <a:gd name="connsiteX12" fmla="*/ 5556320 w 6666587"/>
                <a:gd name="connsiteY12" fmla="*/ 4369809 h 6019077"/>
                <a:gd name="connsiteX13" fmla="*/ 4814609 w 6666587"/>
                <a:gd name="connsiteY13" fmla="*/ 5547766 h 6019077"/>
                <a:gd name="connsiteX14" fmla="*/ 4227964 w 6666587"/>
                <a:gd name="connsiteY14" fmla="*/ 5523668 h 6019077"/>
                <a:gd name="connsiteX15" fmla="*/ 3597314 w 6666587"/>
                <a:gd name="connsiteY15" fmla="*/ 5649017 h 6019077"/>
                <a:gd name="connsiteX16" fmla="*/ 2945899 w 6666587"/>
                <a:gd name="connsiteY16" fmla="*/ 5979915 h 6019077"/>
                <a:gd name="connsiteX17" fmla="*/ 1124434 w 6666587"/>
                <a:gd name="connsiteY17" fmla="*/ 4860537 h 6019077"/>
                <a:gd name="connsiteX18" fmla="*/ 1096906 w 6666587"/>
                <a:gd name="connsiteY18" fmla="*/ 4273607 h 6019077"/>
                <a:gd name="connsiteX19" fmla="*/ 1096811 w 6666587"/>
                <a:gd name="connsiteY19" fmla="*/ 4273607 h 6019077"/>
                <a:gd name="connsiteX20" fmla="*/ 835635 w 6666587"/>
                <a:gd name="connsiteY20" fmla="*/ 3666959 h 6019077"/>
                <a:gd name="connsiteX21" fmla="*/ 198 w 6666587"/>
                <a:gd name="connsiteY21" fmla="*/ 2032755 h 6019077"/>
                <a:gd name="connsiteX22" fmla="*/ 1068902 w 6666587"/>
                <a:gd name="connsiteY22" fmla="*/ 239197 h 6019077"/>
                <a:gd name="connsiteX23" fmla="*/ 1989784 w 6666587"/>
                <a:gd name="connsiteY23" fmla="*/ 453 h 6019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666587" h="6019077">
                  <a:moveTo>
                    <a:pt x="423535" y="3916402"/>
                  </a:moveTo>
                  <a:cubicBezTo>
                    <a:pt x="654083" y="3916402"/>
                    <a:pt x="840979" y="4103298"/>
                    <a:pt x="840979" y="4333846"/>
                  </a:cubicBezTo>
                  <a:cubicBezTo>
                    <a:pt x="840979" y="4564394"/>
                    <a:pt x="654083" y="4751290"/>
                    <a:pt x="423535" y="4751290"/>
                  </a:cubicBezTo>
                  <a:cubicBezTo>
                    <a:pt x="192987" y="4751290"/>
                    <a:pt x="6091" y="4564394"/>
                    <a:pt x="6091" y="4333846"/>
                  </a:cubicBezTo>
                  <a:cubicBezTo>
                    <a:pt x="6091" y="4103298"/>
                    <a:pt x="192987" y="3916402"/>
                    <a:pt x="423535" y="3916402"/>
                  </a:cubicBezTo>
                  <a:close/>
                  <a:moveTo>
                    <a:pt x="1989784" y="453"/>
                  </a:moveTo>
                  <a:cubicBezTo>
                    <a:pt x="2497478" y="-10315"/>
                    <a:pt x="2981154" y="171129"/>
                    <a:pt x="3353284" y="490276"/>
                  </a:cubicBezTo>
                  <a:cubicBezTo>
                    <a:pt x="3551212" y="660012"/>
                    <a:pt x="3831724" y="688587"/>
                    <a:pt x="4064420" y="570858"/>
                  </a:cubicBezTo>
                  <a:cubicBezTo>
                    <a:pt x="4212915" y="495876"/>
                    <a:pt x="4371221" y="441862"/>
                    <a:pt x="4534574" y="410362"/>
                  </a:cubicBezTo>
                  <a:cubicBezTo>
                    <a:pt x="5462118" y="230434"/>
                    <a:pt x="6378519" y="811936"/>
                    <a:pt x="6611024" y="1727288"/>
                  </a:cubicBezTo>
                  <a:cubicBezTo>
                    <a:pt x="6802477" y="2478877"/>
                    <a:pt x="6488532" y="3268281"/>
                    <a:pt x="5833213" y="3683152"/>
                  </a:cubicBezTo>
                  <a:cubicBezTo>
                    <a:pt x="5607374" y="3826122"/>
                    <a:pt x="5498790" y="4096251"/>
                    <a:pt x="5553844" y="4357712"/>
                  </a:cubicBezTo>
                  <a:cubicBezTo>
                    <a:pt x="5554702" y="4361713"/>
                    <a:pt x="5555464" y="4365714"/>
                    <a:pt x="5556320" y="4369809"/>
                  </a:cubicBezTo>
                  <a:cubicBezTo>
                    <a:pt x="5659953" y="4893779"/>
                    <a:pt x="5332103" y="5414416"/>
                    <a:pt x="4814609" y="5547766"/>
                  </a:cubicBezTo>
                  <a:cubicBezTo>
                    <a:pt x="4620966" y="5597963"/>
                    <a:pt x="4416845" y="5589571"/>
                    <a:pt x="4227964" y="5523668"/>
                  </a:cubicBezTo>
                  <a:cubicBezTo>
                    <a:pt x="4011556" y="5448039"/>
                    <a:pt x="3770574" y="5498998"/>
                    <a:pt x="3597314" y="5649017"/>
                  </a:cubicBezTo>
                  <a:cubicBezTo>
                    <a:pt x="3410434" y="5810799"/>
                    <a:pt x="3186786" y="5924404"/>
                    <a:pt x="2945899" y="5979915"/>
                  </a:cubicBezTo>
                  <a:cubicBezTo>
                    <a:pt x="2138465" y="6167081"/>
                    <a:pt x="1321601" y="5665304"/>
                    <a:pt x="1124434" y="4860537"/>
                  </a:cubicBezTo>
                  <a:cubicBezTo>
                    <a:pt x="1077094" y="4668551"/>
                    <a:pt x="1067759" y="4469174"/>
                    <a:pt x="1096906" y="4273607"/>
                  </a:cubicBezTo>
                  <a:lnTo>
                    <a:pt x="1096811" y="4273607"/>
                  </a:lnTo>
                  <a:cubicBezTo>
                    <a:pt x="1131958" y="4039101"/>
                    <a:pt x="1027278" y="3806500"/>
                    <a:pt x="835635" y="3666959"/>
                  </a:cubicBezTo>
                  <a:cubicBezTo>
                    <a:pt x="344241" y="3309105"/>
                    <a:pt x="9723" y="2729604"/>
                    <a:pt x="198" y="2032755"/>
                  </a:cubicBezTo>
                  <a:cubicBezTo>
                    <a:pt x="-10375" y="1282185"/>
                    <a:pt x="402152" y="583907"/>
                    <a:pt x="1068902" y="239197"/>
                  </a:cubicBezTo>
                  <a:cubicBezTo>
                    <a:pt x="1371905" y="82570"/>
                    <a:pt x="1685168" y="6914"/>
                    <a:pt x="1989784" y="45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609601" y="552782"/>
            <a:ext cx="3692056" cy="2325590"/>
          </a:xfrm>
        </p:spPr>
        <p:txBody>
          <a:bodyPr>
            <a:normAutofit/>
          </a:bodyPr>
          <a:lstStyle/>
          <a:p>
            <a:r>
              <a:rPr lang="nl-NL"/>
              <a:t>Nabespreken en/of reflecteren</a:t>
            </a:r>
          </a:p>
        </p:txBody>
      </p:sp>
      <p:sp>
        <p:nvSpPr>
          <p:cNvPr id="3" name="Tijdelijke aanduiding voor inhoud 2">
            <a:extLst>
              <a:ext uri="{FF2B5EF4-FFF2-40B4-BE49-F238E27FC236}">
                <a16:creationId xmlns:a16="http://schemas.microsoft.com/office/drawing/2014/main" id="{DA6A0715-2EC7-BEA1-9E83-AA877BD60738}"/>
              </a:ext>
            </a:extLst>
          </p:cNvPr>
          <p:cNvSpPr>
            <a:spLocks noGrp="1"/>
          </p:cNvSpPr>
          <p:nvPr>
            <p:ph idx="1"/>
          </p:nvPr>
        </p:nvSpPr>
        <p:spPr>
          <a:xfrm>
            <a:off x="576153" y="2614674"/>
            <a:ext cx="3691460" cy="2978632"/>
          </a:xfrm>
        </p:spPr>
        <p:txBody>
          <a:bodyPr anchor="t">
            <a:normAutofit/>
          </a:bodyPr>
          <a:lstStyle/>
          <a:p>
            <a:pPr marL="342900" indent="-342900">
              <a:buFont typeface="Arial" panose="020B0604020202020204" pitchFamily="34" charset="0"/>
              <a:buChar char="•"/>
            </a:pPr>
            <a:endParaRPr lang="nl-NL"/>
          </a:p>
          <a:p>
            <a:r>
              <a:rPr lang="nl-NL"/>
              <a:t>Nabespreken in de klas</a:t>
            </a:r>
          </a:p>
          <a:p>
            <a:r>
              <a:rPr lang="nl-NL"/>
              <a:t>Bespreken met de buurman of buurvrouw</a:t>
            </a:r>
          </a:p>
          <a:p>
            <a:r>
              <a:rPr lang="nl-NL"/>
              <a:t>Bespreken tijdens een </a:t>
            </a:r>
            <a:r>
              <a:rPr lang="nl-NL" err="1"/>
              <a:t>driehoeksgesprek</a:t>
            </a:r>
            <a:endParaRPr lang="nl-NL"/>
          </a:p>
        </p:txBody>
      </p:sp>
      <p:pic>
        <p:nvPicPr>
          <p:cNvPr id="6" name="Afbeelding 5">
            <a:extLst>
              <a:ext uri="{FF2B5EF4-FFF2-40B4-BE49-F238E27FC236}">
                <a16:creationId xmlns:a16="http://schemas.microsoft.com/office/drawing/2014/main" id="{2620D35D-1A55-2D20-2FC4-E1DDFB6C62F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096217" y="176749"/>
            <a:ext cx="1403012" cy="1247122"/>
          </a:xfrm>
          <a:prstGeom prst="rect">
            <a:avLst/>
          </a:prstGeom>
        </p:spPr>
      </p:pic>
      <p:pic>
        <p:nvPicPr>
          <p:cNvPr id="5" name="Afbeelding 4">
            <a:extLst>
              <a:ext uri="{FF2B5EF4-FFF2-40B4-BE49-F238E27FC236}">
                <a16:creationId xmlns:a16="http://schemas.microsoft.com/office/drawing/2014/main" id="{C7694878-E58A-178E-BBE2-72C94747C2D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579429" y="3162831"/>
            <a:ext cx="2271226" cy="1882318"/>
          </a:xfrm>
          <a:prstGeom prst="rect">
            <a:avLst/>
          </a:prstGeom>
        </p:spPr>
      </p:pic>
      <p:pic>
        <p:nvPicPr>
          <p:cNvPr id="7" name="Afbeelding 6">
            <a:extLst>
              <a:ext uri="{FF2B5EF4-FFF2-40B4-BE49-F238E27FC236}">
                <a16:creationId xmlns:a16="http://schemas.microsoft.com/office/drawing/2014/main" id="{DB0E4A61-510B-B793-2D07-2F0245DBC8C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896129" y="3064301"/>
            <a:ext cx="1342872" cy="1676557"/>
          </a:xfrm>
          <a:prstGeom prst="rect">
            <a:avLst/>
          </a:prstGeom>
        </p:spPr>
      </p:pic>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Tree>
    <p:extLst>
      <p:ext uri="{BB962C8B-B14F-4D97-AF65-F5344CB8AC3E}">
        <p14:creationId xmlns:p14="http://schemas.microsoft.com/office/powerpoint/2010/main" val="10625610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736713" y="-225988"/>
            <a:ext cx="10972800" cy="1325563"/>
          </a:xfrm>
        </p:spPr>
        <p:txBody>
          <a:bodyPr/>
          <a:lstStyle/>
          <a:p>
            <a:r>
              <a:rPr lang="nl-NL"/>
              <a:t>Vastleggen</a:t>
            </a:r>
          </a:p>
        </p:txBody>
      </p:sp>
      <p:sp>
        <p:nvSpPr>
          <p:cNvPr id="3" name="Tijdelijke aanduiding voor inhoud 2">
            <a:extLst>
              <a:ext uri="{FF2B5EF4-FFF2-40B4-BE49-F238E27FC236}">
                <a16:creationId xmlns:a16="http://schemas.microsoft.com/office/drawing/2014/main" id="{DA6A0715-2EC7-BEA1-9E83-AA877BD60738}"/>
              </a:ext>
            </a:extLst>
          </p:cNvPr>
          <p:cNvSpPr>
            <a:spLocks noGrp="1"/>
          </p:cNvSpPr>
          <p:nvPr>
            <p:ph idx="1"/>
          </p:nvPr>
        </p:nvSpPr>
        <p:spPr>
          <a:xfrm>
            <a:off x="609600" y="1278889"/>
            <a:ext cx="10972800" cy="4496819"/>
          </a:xfrm>
        </p:spPr>
        <p:txBody>
          <a:bodyPr>
            <a:normAutofit/>
          </a:bodyPr>
          <a:lstStyle/>
          <a:p>
            <a:pPr marL="342900" indent="-342900">
              <a:buFont typeface="Arial" panose="020B0604020202020204" pitchFamily="34" charset="0"/>
              <a:buChar char="•"/>
            </a:pPr>
            <a:endParaRPr lang="nl-NL"/>
          </a:p>
          <a:p>
            <a:r>
              <a:rPr lang="nl-NL"/>
              <a:t>Hier wordt uitgelegd hoe je de loopbaanactiviteit kunt vastleggen in een loopbaandossier/portfolio</a:t>
            </a:r>
          </a:p>
        </p:txBody>
      </p:sp>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pic>
        <p:nvPicPr>
          <p:cNvPr id="7" name="Afbeelding 6">
            <a:extLst>
              <a:ext uri="{FF2B5EF4-FFF2-40B4-BE49-F238E27FC236}">
                <a16:creationId xmlns:a16="http://schemas.microsoft.com/office/drawing/2014/main" id="{6D03FBB2-12AA-0FCA-D3C4-4BB96C4BE73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705352" y="229873"/>
            <a:ext cx="1004161" cy="1259607"/>
          </a:xfrm>
          <a:prstGeom prst="rect">
            <a:avLst/>
          </a:prstGeom>
        </p:spPr>
      </p:pic>
    </p:spTree>
    <p:extLst>
      <p:ext uri="{BB962C8B-B14F-4D97-AF65-F5344CB8AC3E}">
        <p14:creationId xmlns:p14="http://schemas.microsoft.com/office/powerpoint/2010/main" val="1353378464"/>
      </p:ext>
    </p:extLst>
  </p:cSld>
  <p:clrMapOvr>
    <a:masterClrMapping/>
  </p:clrMapOvr>
</p:sld>
</file>

<file path=ppt/theme/theme1.xml><?xml version="1.0" encoding="utf-8"?>
<a:theme xmlns:a="http://schemas.openxmlformats.org/drawingml/2006/main" name="SplashVTI">
  <a:themeElements>
    <a:clrScheme name="Custom 11">
      <a:dk1>
        <a:srgbClr val="262626"/>
      </a:dk1>
      <a:lt1>
        <a:sysClr val="window" lastClr="FFFFFF"/>
      </a:lt1>
      <a:dk2>
        <a:srgbClr val="2F333D"/>
      </a:dk2>
      <a:lt2>
        <a:srgbClr val="E9F3F3"/>
      </a:lt2>
      <a:accent1>
        <a:srgbClr val="1EBE9B"/>
      </a:accent1>
      <a:accent2>
        <a:srgbClr val="FD8686"/>
      </a:accent2>
      <a:accent3>
        <a:srgbClr val="0AC8AD"/>
      </a:accent3>
      <a:accent4>
        <a:srgbClr val="E69500"/>
      </a:accent4>
      <a:accent5>
        <a:srgbClr val="EC4E70"/>
      </a:accent5>
      <a:accent6>
        <a:srgbClr val="794DFF"/>
      </a:accent6>
      <a:hlink>
        <a:srgbClr val="3E8FF1"/>
      </a:hlink>
      <a:folHlink>
        <a:srgbClr val="939393"/>
      </a:folHlink>
    </a:clrScheme>
    <a:fontScheme name="Custom 23">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lashVTI" id="{CD38C481-21EC-466B-953B-A1440B42712A}" vid="{D3E4813C-1D98-48C2-AF59-2D0D78E25500}"/>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haredContentType xmlns="Microsoft.SharePoint.Taxonomy.ContentTypeSync" SourceId="9094ed71-ad37-40d4-b95a-d4271a6f83fc" ContentTypeId="0x0101" PreviousValue="false"/>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b957a39-1f62-4cef-935a-f664fa9bc04c">
      <Terms xmlns="http://schemas.microsoft.com/office/infopath/2007/PartnerControls"/>
    </lcf76f155ced4ddcb4097134ff3c332f>
    <TaxCatchAll xmlns="9281fe5b-abce-4aec-9403-dcdb2cb047d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724DE0223BBD64DA880C2297F0A87F3" ma:contentTypeVersion="17" ma:contentTypeDescription="Een nieuw document maken." ma:contentTypeScope="" ma:versionID="4191f9c4322172eaed3e1ca765518ed7">
  <xsd:schema xmlns:xsd="http://www.w3.org/2001/XMLSchema" xmlns:xs="http://www.w3.org/2001/XMLSchema" xmlns:p="http://schemas.microsoft.com/office/2006/metadata/properties" xmlns:ns2="0b957a39-1f62-4cef-935a-f664fa9bc04c" xmlns:ns3="9281fe5b-abce-4aec-9403-dcdb2cb047d7" targetNamespace="http://schemas.microsoft.com/office/2006/metadata/properties" ma:root="true" ma:fieldsID="0e6742f68a80ed4d73515650cc9757c8" ns2:_="" ns3:_="">
    <xsd:import namespace="0b957a39-1f62-4cef-935a-f664fa9bc04c"/>
    <xsd:import namespace="9281fe5b-abce-4aec-9403-dcdb2cb047d7"/>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lcf76f155ced4ddcb4097134ff3c332f" minOccurs="0"/>
                <xsd:element ref="ns3:TaxCatchAll" minOccurs="0"/>
                <xsd:element ref="ns2:MediaServiceDateTaken" minOccurs="0"/>
                <xsd:element ref="ns2:MediaServiceLocation" minOccurs="0"/>
                <xsd:element ref="ns2:MediaServiceOCR" minOccurs="0"/>
                <xsd:element ref="ns2:MediaServiceGenerationTime" minOccurs="0"/>
                <xsd:element ref="ns2:MediaServiceEventHashCode"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957a39-1f62-4cef-935a-f664fa9bc04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Afbeeldingtags" ma:readOnly="false" ma:fieldId="{5cf76f15-5ced-4ddc-b409-7134ff3c332f}" ma:taxonomyMulti="true" ma:sspId="9094ed71-ad37-40d4-b95a-d4271a6f83f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281fe5b-abce-4aec-9403-dcdb2cb047d7"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15" nillable="true" ma:displayName="Taxonomy Catch All Column" ma:hidden="true" ma:list="{6212e56c-6e5c-4bee-b13a-1b778d3e41a7}" ma:internalName="TaxCatchAll" ma:showField="CatchAllData" ma:web="9281fe5b-abce-4aec-9403-dcdb2cb047d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7AB48EE-32A4-4F94-9610-1E6852B421DB}">
  <ds:schemaRefs>
    <ds:schemaRef ds:uri="Microsoft.SharePoint.Taxonomy.ContentTypeSync"/>
  </ds:schemaRefs>
</ds:datastoreItem>
</file>

<file path=customXml/itemProps2.xml><?xml version="1.0" encoding="utf-8"?>
<ds:datastoreItem xmlns:ds="http://schemas.openxmlformats.org/officeDocument/2006/customXml" ds:itemID="{8C3DB6D7-5297-4F17-9A34-6624711B21AC}">
  <ds:schemaRefs>
    <ds:schemaRef ds:uri="0b957a39-1f62-4cef-935a-f664fa9bc04c"/>
    <ds:schemaRef ds:uri="9281fe5b-abce-4aec-9403-dcdb2cb047d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362B457-3CC5-4428-B907-3C8974F1C0F4}">
  <ds:schemaRefs>
    <ds:schemaRef ds:uri="0b957a39-1f62-4cef-935a-f664fa9bc04c"/>
    <ds:schemaRef ds:uri="9281fe5b-abce-4aec-9403-dcdb2cb047d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E14F8FE9-7A58-4132-8A7B-640F61BF6BE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22</Slides>
  <Notes>22</Notes>
  <HiddenSlides>4</HiddenSlide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SplashVTI</vt:lpstr>
      <vt:lpstr>Tips voor de docent bij het uitvoeren van deze les:</vt:lpstr>
      <vt:lpstr>Tips voor de docent bij het uitvoeren van deze les:</vt:lpstr>
      <vt:lpstr>Beroepen: welke stappen moet je zetten?</vt:lpstr>
      <vt:lpstr>Wat ga je deze lessen doen?</vt:lpstr>
      <vt:lpstr>Welke moeilijke woorden kom je tegen?</vt:lpstr>
      <vt:lpstr>Zorg en Welzijn</vt:lpstr>
      <vt:lpstr>Zorg en Welzijn</vt:lpstr>
      <vt:lpstr>Techniek</vt:lpstr>
      <vt:lpstr>Economie &amp; ondernemen</vt:lpstr>
      <vt:lpstr>Groen</vt:lpstr>
      <vt:lpstr>Hoe ziet het Nederlandse onderwijs eruit?</vt:lpstr>
      <vt:lpstr>Hoe ziet het Nederlandse onderwijs eruit?</vt:lpstr>
      <vt:lpstr>Hoe ziet het Nederlandse onderwijs eruit?</vt:lpstr>
      <vt:lpstr>Opdracht: Twee beroepen onderzoeken</vt:lpstr>
      <vt:lpstr>Opdracht: onderzoek het beroep</vt:lpstr>
      <vt:lpstr>Opdracht: onderzoek het beroep</vt:lpstr>
      <vt:lpstr>Opdracht – welke stappen moet je zetten</vt:lpstr>
      <vt:lpstr>Thuisopdracht 1– Hoe is dat in het land van herkomst?</vt:lpstr>
      <vt:lpstr>Thuisopdracht 2– Welke stappen moet ik zetten voor een beroep in het hoger onderwijs?</vt:lpstr>
      <vt:lpstr>Opdracht: zoek een beroep (hbo of universiteit)</vt:lpstr>
      <vt:lpstr>Nabespreken en/of reflecteren</vt:lpstr>
      <vt:lpstr>Vastleggen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Michel Zijffers</dc:creator>
  <cp:revision>7</cp:revision>
  <dcterms:created xsi:type="dcterms:W3CDTF">2024-09-24T10:43:43Z</dcterms:created>
  <dcterms:modified xsi:type="dcterms:W3CDTF">2025-12-05T12:58:35Z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0x0101009724DE0223BBD64DA880C2297F0A87F3</vt:lpwstr>
  </property>
  <property fmtid="{D5CDD505-2E9C-101B-9397-08002B2CF9AE}" pid="3" name="MediaServiceImageTags">
    <vt:lpwstr/>
  </property>
</Properties>
</file>